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embeddings/oleObject1.bin" ContentType="application/vnd.openxmlformats-officedocument.oleObject"/>
  <Override PartName="/ppt/embeddings/oleObject2.bin" ContentType="application/vnd.openxmlformats-officedocument.oleObject"/>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ms-office.legacyDiagramText"/>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8" r:id="rId7"/>
    <p:sldId id="269" r:id="rId8"/>
    <p:sldId id="262" r:id="rId9"/>
    <p:sldId id="263" r:id="rId10"/>
    <p:sldId id="265" r:id="rId11"/>
    <p:sldId id="266" r:id="rId12"/>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1" autoAdjust="0"/>
    <p:restoredTop sz="94660" autoAdjust="0"/>
  </p:normalViewPr>
  <p:slideViewPr>
    <p:cSldViewPr>
      <p:cViewPr varScale="1">
        <p:scale>
          <a:sx n="78" d="100"/>
          <a:sy n="78" d="100"/>
        </p:scale>
        <p:origin x="-9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8" d="100"/>
          <a:sy n="68" d="100"/>
        </p:scale>
        <p:origin x="-2778" y="-120"/>
      </p:cViewPr>
      <p:guideLst>
        <p:guide orient="horz" pos="2928"/>
        <p:guide pos="2160"/>
      </p:guideLst>
    </p:cSldViewPr>
  </p:notesViewPr>
  <p:gridSpacing cx="78028800" cy="78028800"/>
</p:viewPr>
</file>

<file path=ppt/_rels/presentation.xml.rels>&#65279;<?xml version="1.0" encoding="UTF-8" standalone="yes"?>
<Relationships xmlns="http://schemas.openxmlformats.org/package/2006/relationships">
  <Relationship Id="rId8" Type="http://schemas.openxmlformats.org/officeDocument/2006/relationships/slide" Target="slides/slide7.xml" />
  <Relationship Id="rId13" Type="http://schemas.openxmlformats.org/officeDocument/2006/relationships/notesMaster" Target="notesMasters/notesMaster1.xml" />
  <Relationship Id="rId18" Type="http://schemas.microsoft.com/office/2006/relationships/legacyDocTextInfo" Target="legacyDocTextInfo.bin" />
  <Relationship Id="rId3" Type="http://schemas.openxmlformats.org/officeDocument/2006/relationships/slide" Target="slides/slide2.xml" />
  <Relationship Id="rId7" Type="http://schemas.openxmlformats.org/officeDocument/2006/relationships/slide" Target="slides/slide6.xml" />
  <Relationship Id="rId12" Type="http://schemas.openxmlformats.org/officeDocument/2006/relationships/slide" Target="slides/slide11.xml" />
  <Relationship Id="rId17" Type="http://schemas.openxmlformats.org/officeDocument/2006/relationships/tableStyles" Target="tableStyles.xml" />
  <Relationship Id="rId2" Type="http://schemas.openxmlformats.org/officeDocument/2006/relationships/slide" Target="slides/slide1.xml" />
  <Relationship Id="rId16" Type="http://schemas.openxmlformats.org/officeDocument/2006/relationships/theme" Target="theme/theme1.xml" />
  <Relationship Id="rId1" Type="http://schemas.openxmlformats.org/officeDocument/2006/relationships/slideMaster" Target="slideMasters/slideMaster1.xml" />
  <Relationship Id="rId6" Type="http://schemas.openxmlformats.org/officeDocument/2006/relationships/slide" Target="slides/slide5.xml" />
  <Relationship Id="rId11" Type="http://schemas.openxmlformats.org/officeDocument/2006/relationships/slide" Target="slides/slide10.xml" />
  <Relationship Id="rId5" Type="http://schemas.openxmlformats.org/officeDocument/2006/relationships/slide" Target="slides/slide4.xml" />
  <Relationship Id="rId15" Type="http://schemas.openxmlformats.org/officeDocument/2006/relationships/viewProps" Target="viewProps.xml" />
  <Relationship Id="rId10" Type="http://schemas.openxmlformats.org/officeDocument/2006/relationships/slide" Target="slides/slide9.xml" />
  <Relationship Id="rId4" Type="http://schemas.openxmlformats.org/officeDocument/2006/relationships/slide" Target="slides/slide3.xml" />
  <Relationship Id="rId9" Type="http://schemas.openxmlformats.org/officeDocument/2006/relationships/slide" Target="slides/slide8.xml" />
  <Relationship Id="rId14" Type="http://schemas.openxmlformats.org/officeDocument/2006/relationships/presProps" Target="presProps.xml" />
</Relationships>
</file>

<file path=ppt/drawings/_rels/vmlDrawing1.vml.rels><?xml version="1.0" encoding="UTF-8" standalone="yes"?>
<Relationships xmlns="http://schemas.openxmlformats.org/package/2006/relationships"><Relationship Id="rId8" Type="http://schemas.microsoft.com/office/2006/relationships/legacyDiagramText" Target="legacyDiagramText8.bin"/><Relationship Id="rId3" Type="http://schemas.microsoft.com/office/2006/relationships/legacyDiagramText" Target="legacyDiagramText3.bin"/><Relationship Id="rId7" Type="http://schemas.microsoft.com/office/2006/relationships/legacyDiagramText" Target="legacyDiagramText7.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 Id="rId9" Type="http://schemas.microsoft.com/office/2006/relationships/legacyDiagramText" Target="legacyDiagramText9.bin"/></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72421"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4099" name="Rectangle 3"/>
          <p:cNvSpPr>
            <a:spLocks noGrp="1" noChangeArrowheads="1"/>
          </p:cNvSpPr>
          <p:nvPr>
            <p:ph type="dt" idx="1"/>
          </p:nvPr>
        </p:nvSpPr>
        <p:spPr bwMode="auto">
          <a:xfrm>
            <a:off x="3884027" y="0"/>
            <a:ext cx="2972421"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922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6421" y="4416426"/>
            <a:ext cx="5485158"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1" y="8829675"/>
            <a:ext cx="2972421"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4103" name="Rectangle 7"/>
          <p:cNvSpPr>
            <a:spLocks noGrp="1" noChangeArrowheads="1"/>
          </p:cNvSpPr>
          <p:nvPr>
            <p:ph type="sldNum" sz="quarter" idx="5"/>
          </p:nvPr>
        </p:nvSpPr>
        <p:spPr bwMode="auto">
          <a:xfrm>
            <a:off x="3884027" y="8829675"/>
            <a:ext cx="2972421"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6D51F742-3DC1-4D4B-888F-386FD02C0DF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99AE4A-A075-427B-BDD7-4523E7790A7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701B82-D2CC-45D5-93C3-32A3D180E4E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6BAC82-29E0-44CF-BA81-66C9B412421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9A4DF7-F003-4226-942B-18A0E8E7F58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1FCAA4-24F6-4C70-9660-37AABEBC533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1B196D2-9158-4D1F-8CE8-EC2F37C5E14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E4E379B-8988-476A-9909-8855FBF69B2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69EAB6D-A275-46B1-BB31-3DEFD00EDC2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45919E8-14DA-4750-BFAE-37E5BD0707B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DA5F0B-C85E-4168-B582-AC62D20E4A8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9F443A-DF64-45A4-8451-869DA0891B5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BA41033-5C26-436F-BD02-5152E785688C}" type="slidenum">
              <a:rPr lang="en-US"/>
              <a:pPr>
                <a:defRPr/>
              </a:pPr>
              <a:t>‹#›</a:t>
            </a:fld>
            <a:endParaRPr lang="en-US"/>
          </a:p>
        </p:txBody>
      </p:sp>
      <p:pic>
        <p:nvPicPr>
          <p:cNvPr id="1031" name="Picture 9" descr="Picture BkGrnd"/>
          <p:cNvPicPr>
            <a:picLocks noChangeAspect="1" noChangeArrowheads="1"/>
          </p:cNvPicPr>
          <p:nvPr userDrawn="1"/>
        </p:nvPicPr>
        <p:blipFill>
          <a:blip r:embed="rId13"/>
          <a:srcRect/>
          <a:stretch>
            <a:fillRect/>
          </a:stretch>
        </p:blipFill>
        <p:spPr bwMode="auto">
          <a:xfrm>
            <a:off x="-1588" y="0"/>
            <a:ext cx="9145588" cy="6859588"/>
          </a:xfrm>
          <a:prstGeom prst="rect">
            <a:avLst/>
          </a:prstGeom>
          <a:noFill/>
          <a:ln w="9525">
            <a:noFill/>
            <a:miter lim="800000"/>
            <a:headEnd/>
            <a:tailEnd/>
          </a:ln>
        </p:spPr>
      </p:pic>
      <p:sp>
        <p:nvSpPr>
          <p:cNvPr id="1032" name="Text Box 8"/>
          <p:cNvSpPr txBox="1">
            <a:spLocks noChangeArrowheads="1"/>
          </p:cNvSpPr>
          <p:nvPr userDrawn="1"/>
        </p:nvSpPr>
        <p:spPr bwMode="auto">
          <a:xfrm>
            <a:off x="0" y="6562725"/>
            <a:ext cx="1177925" cy="244475"/>
          </a:xfrm>
          <a:prstGeom prst="rect">
            <a:avLst/>
          </a:prstGeom>
          <a:noFill/>
          <a:ln w="9525" algn="ctr">
            <a:noFill/>
            <a:miter lim="800000"/>
            <a:headEnd/>
            <a:tailEnd/>
          </a:ln>
          <a:effectLst/>
        </p:spPr>
        <p:txBody>
          <a:bodyPr>
            <a:spAutoFit/>
          </a:bodyPr>
          <a:lstStyle/>
          <a:p>
            <a:pPr marL="115888" indent="-115888" algn="ctr" defTabSz="820738">
              <a:spcBef>
                <a:spcPct val="50000"/>
              </a:spcBef>
              <a:buClr>
                <a:srgbClr val="FF0000"/>
              </a:buClr>
              <a:defRPr/>
            </a:pPr>
            <a:fld id="{605F8F60-B79D-45A2-B48E-A6DEFDD769F6}" type="datetime1">
              <a:rPr lang="en-US" sz="1000" b="1">
                <a:solidFill>
                  <a:schemeClr val="bg1"/>
                </a:solidFill>
              </a:rPr>
              <a:pPr marL="115888" indent="-115888" algn="ctr" defTabSz="820738">
                <a:spcBef>
                  <a:spcPct val="50000"/>
                </a:spcBef>
                <a:buClr>
                  <a:srgbClr val="FF0000"/>
                </a:buClr>
                <a:defRPr/>
              </a:pPr>
              <a:t>1/10/2010</a:t>
            </a:fld>
            <a:endParaRPr lang="en-US" sz="1000" b="1">
              <a:solidFill>
                <a:schemeClr val="bg1"/>
              </a:solidFill>
            </a:endParaRPr>
          </a:p>
        </p:txBody>
      </p:sp>
      <p:sp>
        <p:nvSpPr>
          <p:cNvPr id="1033" name="Text Box 9"/>
          <p:cNvSpPr txBox="1">
            <a:spLocks noChangeArrowheads="1"/>
          </p:cNvSpPr>
          <p:nvPr userDrawn="1"/>
        </p:nvSpPr>
        <p:spPr bwMode="auto">
          <a:xfrm>
            <a:off x="8201025" y="6561138"/>
            <a:ext cx="962025" cy="244475"/>
          </a:xfrm>
          <a:prstGeom prst="rect">
            <a:avLst/>
          </a:prstGeom>
          <a:noFill/>
          <a:ln w="9525" algn="ctr">
            <a:noFill/>
            <a:miter lim="800000"/>
            <a:headEnd/>
            <a:tailEnd/>
          </a:ln>
          <a:effectLst/>
        </p:spPr>
        <p:txBody>
          <a:bodyPr>
            <a:spAutoFit/>
          </a:bodyPr>
          <a:lstStyle/>
          <a:p>
            <a:pPr algn="ctr" defTabSz="820738" eaLnBrk="0" hangingPunct="0">
              <a:spcBef>
                <a:spcPct val="50000"/>
              </a:spcBef>
              <a:defRPr/>
            </a:pPr>
            <a:fld id="{4BD591F3-5640-41C2-B79C-58DFFE67BEF8}" type="slidenum">
              <a:rPr lang="en-US" sz="1000" b="1">
                <a:solidFill>
                  <a:schemeClr val="bg1"/>
                </a:solidFill>
                <a:latin typeface="Arial Unicode MS" pitchFamily="34" charset="-128"/>
              </a:rPr>
              <a:pPr algn="ctr" defTabSz="820738" eaLnBrk="0" hangingPunct="0">
                <a:spcBef>
                  <a:spcPct val="50000"/>
                </a:spcBef>
                <a:defRPr/>
              </a:pPr>
              <a:t>‹#›</a:t>
            </a:fld>
            <a:endParaRPr lang="en-US" sz="1000" b="1">
              <a:solidFill>
                <a:schemeClr val="bg1"/>
              </a:solidFill>
              <a:latin typeface="Arial Unicode MS" pitchFamily="34" charset="-128"/>
            </a:endParaRPr>
          </a:p>
        </p:txBody>
      </p:sp>
      <p:sp>
        <p:nvSpPr>
          <p:cNvPr id="1129" name="Text Box 105"/>
          <p:cNvSpPr txBox="1">
            <a:spLocks noChangeArrowheads="1"/>
          </p:cNvSpPr>
          <p:nvPr userDrawn="1"/>
        </p:nvSpPr>
        <p:spPr bwMode="auto">
          <a:xfrm>
            <a:off x="0" y="6096000"/>
            <a:ext cx="9144000" cy="244475"/>
          </a:xfrm>
          <a:prstGeom prst="rect">
            <a:avLst/>
          </a:prstGeom>
          <a:noFill/>
          <a:ln w="9525">
            <a:noFill/>
            <a:miter lim="800000"/>
            <a:headEnd/>
            <a:tailEnd/>
          </a:ln>
        </p:spPr>
        <p:txBody>
          <a:bodyPr>
            <a:spAutoFit/>
          </a:bodyPr>
          <a:lstStyle/>
          <a:p>
            <a:pPr algn="ctr" eaLnBrk="0" hangingPunct="0">
              <a:defRPr/>
            </a:pPr>
            <a:r>
              <a:rPr lang="en-US" sz="1000" b="1">
                <a:latin typeface="Arial Unicode MS" pitchFamily="34" charset="-128"/>
              </a:rPr>
              <a:t>ManTech Proprietary Information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charset="0"/>
        </a:defRPr>
      </a:lvl2pPr>
      <a:lvl3pPr algn="ctr" rtl="0" eaLnBrk="0" fontAlgn="base" hangingPunct="0">
        <a:spcBef>
          <a:spcPct val="0"/>
        </a:spcBef>
        <a:spcAft>
          <a:spcPct val="0"/>
        </a:spcAft>
        <a:defRPr sz="3200">
          <a:solidFill>
            <a:schemeClr val="tx2"/>
          </a:solidFill>
          <a:latin typeface="Arial" charset="0"/>
        </a:defRPr>
      </a:lvl3pPr>
      <a:lvl4pPr algn="ctr" rtl="0" eaLnBrk="0" fontAlgn="base" hangingPunct="0">
        <a:spcBef>
          <a:spcPct val="0"/>
        </a:spcBef>
        <a:spcAft>
          <a:spcPct val="0"/>
        </a:spcAft>
        <a:defRPr sz="3200">
          <a:solidFill>
            <a:schemeClr val="tx2"/>
          </a:solidFill>
          <a:latin typeface="Arial" charset="0"/>
        </a:defRPr>
      </a:lvl4pPr>
      <a:lvl5pPr algn="ctr" rtl="0" eaLnBrk="0" fontAlgn="base" hangingPunct="0">
        <a:spcBef>
          <a:spcPct val="0"/>
        </a:spcBef>
        <a:spcAft>
          <a:spcPct val="0"/>
        </a:spcAft>
        <a:defRPr sz="3200">
          <a:solidFill>
            <a:schemeClr val="tx2"/>
          </a:solidFill>
          <a:latin typeface="Arial" charset="0"/>
        </a:defRPr>
      </a:lvl5pPr>
      <a:lvl6pPr marL="457200" algn="ctr" rtl="0" fontAlgn="base">
        <a:spcBef>
          <a:spcPct val="0"/>
        </a:spcBef>
        <a:spcAft>
          <a:spcPct val="0"/>
        </a:spcAft>
        <a:defRPr sz="3200">
          <a:solidFill>
            <a:schemeClr val="tx2"/>
          </a:solidFill>
          <a:latin typeface="Arial" charset="0"/>
        </a:defRPr>
      </a:lvl6pPr>
      <a:lvl7pPr marL="914400" algn="ctr" rtl="0" fontAlgn="base">
        <a:spcBef>
          <a:spcPct val="0"/>
        </a:spcBef>
        <a:spcAft>
          <a:spcPct val="0"/>
        </a:spcAft>
        <a:defRPr sz="3200">
          <a:solidFill>
            <a:schemeClr val="tx2"/>
          </a:solidFill>
          <a:latin typeface="Arial" charset="0"/>
        </a:defRPr>
      </a:lvl7pPr>
      <a:lvl8pPr marL="1371600" algn="ctr" rtl="0" fontAlgn="base">
        <a:spcBef>
          <a:spcPct val="0"/>
        </a:spcBef>
        <a:spcAft>
          <a:spcPct val="0"/>
        </a:spcAft>
        <a:defRPr sz="3200">
          <a:solidFill>
            <a:schemeClr val="tx2"/>
          </a:solidFill>
          <a:latin typeface="Arial" charset="0"/>
        </a:defRPr>
      </a:lvl8pPr>
      <a:lvl9pPr marL="1828800" algn="ctr" rtl="0" fontAlgn="base">
        <a:spcBef>
          <a:spcPct val="0"/>
        </a:spcBef>
        <a:spcAft>
          <a:spcPct val="0"/>
        </a:spcAft>
        <a:defRPr sz="3200">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2.jpeg" />
  <Relationship Id="rId1" Type="http://schemas.openxmlformats.org/officeDocument/2006/relationships/slideLayout" Target="../slideLayouts/slideLayout7.xml" />
</Relationships>
</file>

<file path=ppt/slides/_rels/slide10.xml.rels>&#65279;<?xml version="1.0" encoding="UTF-8" standalone="yes"?>
<Relationships xmlns="http://schemas.openxmlformats.org/package/2006/relationships">
  <Relationship Id="rId2" Type="http://schemas.openxmlformats.org/officeDocument/2006/relationships/slideLayout" Target="../slideLayouts/slideLayout7.xml" />
  <Relationship Id="rId1" Type="http://schemas.openxmlformats.org/officeDocument/2006/relationships/vmlDrawing" Target="../drawings/vmlDrawing2.vml" />
  <Relationship Id="rId4" Type="http://schemas.openxmlformats.org/officeDocument/2006/relationships/oleObject" Target="../embeddings/oleObject1.bin" />
</Relationships>
</file>

<file path=ppt/slides/_rels/slide11.xml.rels>&#65279;<?xml version="1.0" encoding="UTF-8" standalone="yes"?>
<Relationships xmlns="http://schemas.openxmlformats.org/package/2006/relationships">
  <Relationship Id="rId2" Type="http://schemas.openxmlformats.org/officeDocument/2006/relationships/slideLayout" Target="../slideLayouts/slideLayout7.xml" />
  <Relationship Id="rId1" Type="http://schemas.openxmlformats.org/officeDocument/2006/relationships/vmlDrawing" Target="../drawings/vmlDrawing3.vml" />
  <Relationship Id="rId4" Type="http://schemas.openxmlformats.org/officeDocument/2006/relationships/oleObject" Target="../embeddings/oleObject2.bin"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7.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7.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7.xml" />
</Relationships>
</file>

<file path=ppt/slides/_rels/slide5.xml.rels>&#65279;<?xml version="1.0" encoding="UTF-8" standalone="yes"?>
<Relationships xmlns="http://schemas.openxmlformats.org/package/2006/relationships">
  <Relationship Id="rId3" Type="http://schemas.openxmlformats.org/officeDocument/2006/relationships/hyperlink" Target="mailto:Michael.Polmar@ManTech.com" TargetMode="External" />
  <Relationship Id="rId1" Type="http://schemas.openxmlformats.org/officeDocument/2006/relationships/slideLayout" Target="../slideLayouts/slideLayout7.xml" />
  <Relationship Id="rId6" Type="http://schemas.openxmlformats.org/officeDocument/2006/relationships/hyperlink" Target="mailto:Yvan.Blomme@ManTech.com" TargetMode="External" />
  <Relationship Id="rId5" Type="http://schemas.openxmlformats.org/officeDocument/2006/relationships/hyperlink" Target="mailto:Joseph.Moeder@ManTech.com" TargetMode="External" />
  <Relationship Id="rId4" Type="http://schemas.openxmlformats.org/officeDocument/2006/relationships/hyperlink" Target="mailto:Lindy.Martin@ManTech.com" TargetMode="External" />
</Relationships>
</file>

<file path=ppt/slides/_rels/slide6.xml.rels>&#65279;<?xml version="1.0" encoding="UTF-8" standalone="yes"?>
<Relationships xmlns="http://schemas.openxmlformats.org/package/2006/relationships">
  <Relationship Id="rId2" Type="http://schemas.openxmlformats.org/officeDocument/2006/relationships/slide" Target="slide10.xml" />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2" Type="http://schemas.openxmlformats.org/officeDocument/2006/relationships/slideLayout" Target="../slideLayouts/slideLayout7.xml" />
  <Relationship Id="rId1" Type="http://schemas.openxmlformats.org/officeDocument/2006/relationships/vmlDrawing" Target="../drawings/vmlDrawing1.v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7.xml" />
</Relationships>
</file>

<file path=ppt/slides/_rels/slide9.xml.rels>&#65279;<?xml version="1.0" encoding="UTF-8" standalone="yes"?>
<Relationships xmlns="http://schemas.openxmlformats.org/package/2006/relationships">
  <Relationship Id="rId1" Type="http://schemas.openxmlformats.org/officeDocument/2006/relationships/slideLayout" Target="../slideLayouts/slideLayout7.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0"/>
          <p:cNvSpPr txBox="1">
            <a:spLocks noGrp="1" noChangeArrowheads="1"/>
          </p:cNvSpPr>
          <p:nvPr/>
        </p:nvSpPr>
        <p:spPr bwMode="auto">
          <a:xfrm>
            <a:off x="3451225" y="6616700"/>
            <a:ext cx="2241550" cy="241300"/>
          </a:xfrm>
          <a:prstGeom prst="rect">
            <a:avLst/>
          </a:prstGeom>
          <a:noFill/>
          <a:ln w="9525">
            <a:noFill/>
            <a:miter lim="800000"/>
            <a:headEnd/>
            <a:tailEnd/>
          </a:ln>
        </p:spPr>
        <p:txBody>
          <a:bodyPr wrap="none" lIns="92075" tIns="46038" rIns="92075" bIns="46038" anchor="ctr"/>
          <a:lstStyle/>
          <a:p>
            <a:pPr algn="ctr" eaLnBrk="0" hangingPunct="0"/>
            <a:fld id="{8EE9F2A2-CAB1-47F4-B323-6FB2DCCCAD90}" type="slidenum">
              <a:rPr lang="en-US" sz="900" b="1">
                <a:solidFill>
                  <a:schemeClr val="bg2"/>
                </a:solidFill>
                <a:latin typeface="Times New Roman" pitchFamily="18" charset="0"/>
              </a:rPr>
              <a:pPr algn="ctr" eaLnBrk="0" hangingPunct="0"/>
              <a:t>1</a:t>
            </a:fld>
            <a:endParaRPr lang="en-US" sz="900" b="1">
              <a:solidFill>
                <a:schemeClr val="bg2"/>
              </a:solidFill>
              <a:latin typeface="Times New Roman" pitchFamily="18" charset="0"/>
            </a:endParaRPr>
          </a:p>
        </p:txBody>
      </p:sp>
      <p:sp>
        <p:nvSpPr>
          <p:cNvPr id="2051" name="Rectangle 2"/>
          <p:cNvSpPr>
            <a:spLocks noGrp="1" noChangeArrowheads="1"/>
          </p:cNvSpPr>
          <p:nvPr>
            <p:ph type="ctrTitle" idx="4294967295"/>
          </p:nvPr>
        </p:nvSpPr>
        <p:spPr>
          <a:xfrm>
            <a:off x="685800" y="2130425"/>
            <a:ext cx="7772400" cy="1470025"/>
          </a:xfrm>
        </p:spPr>
        <p:txBody>
          <a:bodyPr/>
          <a:lstStyle/>
          <a:p>
            <a:pPr eaLnBrk="1" hangingPunct="1"/>
            <a:r>
              <a:rPr lang="en-US" dirty="0" smtClean="0"/>
              <a:t>North Atlantic Treaty Organization</a:t>
            </a:r>
            <a:br>
              <a:rPr lang="en-US" dirty="0" smtClean="0"/>
            </a:br>
            <a:r>
              <a:rPr lang="en-US" dirty="0" smtClean="0"/>
              <a:t>(NATO)</a:t>
            </a:r>
          </a:p>
        </p:txBody>
      </p:sp>
      <p:sp>
        <p:nvSpPr>
          <p:cNvPr id="2052" name="Rectangle 3"/>
          <p:cNvSpPr>
            <a:spLocks noGrp="1" noChangeArrowheads="1"/>
          </p:cNvSpPr>
          <p:nvPr>
            <p:ph type="subTitle" idx="4294967295"/>
          </p:nvPr>
        </p:nvSpPr>
        <p:spPr>
          <a:xfrm>
            <a:off x="1371600" y="4038600"/>
            <a:ext cx="6400800" cy="1616075"/>
          </a:xfrm>
        </p:spPr>
        <p:txBody>
          <a:bodyPr/>
          <a:lstStyle/>
          <a:p>
            <a:pPr marL="0" indent="0" algn="ctr" eaLnBrk="1" hangingPunct="1">
              <a:buFontTx/>
              <a:buNone/>
            </a:pPr>
            <a:r>
              <a:rPr lang="en-US" sz="2800" dirty="0" smtClean="0"/>
              <a:t>2010 Account Plan</a:t>
            </a:r>
            <a:br>
              <a:rPr lang="en-US" sz="2800" dirty="0" smtClean="0"/>
            </a:br>
            <a:endParaRPr lang="en-US" sz="2800" dirty="0" smtClean="0"/>
          </a:p>
          <a:p>
            <a:pPr marL="0" indent="0" algn="ctr" eaLnBrk="1" hangingPunct="1">
              <a:buFontTx/>
              <a:buNone/>
            </a:pPr>
            <a:r>
              <a:rPr lang="en-US" dirty="0" smtClean="0"/>
              <a:t>Lindy Martin, GCIS</a:t>
            </a:r>
          </a:p>
          <a:p>
            <a:pPr marL="0" indent="0" algn="ctr" eaLnBrk="1" hangingPunct="1">
              <a:buFontTx/>
              <a:buNone/>
            </a:pPr>
            <a:r>
              <a:rPr lang="en-US" dirty="0" smtClean="0"/>
              <a:t>January 2010</a:t>
            </a:r>
          </a:p>
        </p:txBody>
      </p:sp>
      <p:sp>
        <p:nvSpPr>
          <p:cNvPr id="2053" name="Rectangle 5"/>
          <p:cNvSpPr>
            <a:spLocks noChangeArrowheads="1"/>
          </p:cNvSpPr>
          <p:nvPr/>
        </p:nvSpPr>
        <p:spPr bwMode="auto">
          <a:xfrm>
            <a:off x="4275138" y="6627813"/>
            <a:ext cx="322262" cy="230187"/>
          </a:xfrm>
          <a:prstGeom prst="rect">
            <a:avLst/>
          </a:prstGeom>
          <a:solidFill>
            <a:schemeClr val="bg1"/>
          </a:solidFill>
          <a:ln w="9525" algn="ctr">
            <a:noFill/>
            <a:miter lim="800000"/>
            <a:headEnd/>
            <a:tailEnd/>
          </a:ln>
        </p:spPr>
        <p:txBody>
          <a:bodyPr wrap="none" anchor="ctr"/>
          <a:lstStyle/>
          <a:p>
            <a:pPr>
              <a:spcBef>
                <a:spcPct val="20000"/>
              </a:spcBef>
              <a:buFontTx/>
              <a:buChar char="•"/>
            </a:pPr>
            <a:endParaRPr lang="en-US" sz="2400">
              <a:latin typeface="Times New Roman" pitchFamily="18" charset="0"/>
            </a:endParaRPr>
          </a:p>
        </p:txBody>
      </p:sp>
      <p:pic>
        <p:nvPicPr>
          <p:cNvPr id="2054" name="Picture 6" descr="C:\Documents and Settings\wrfitzgerald\Desktop\Acct Mgmt 2010\RF Strat 2010\Logos\NATO_logo_l.jpg"/>
          <p:cNvPicPr>
            <a:picLocks noChangeAspect="1" noChangeArrowheads="1"/>
          </p:cNvPicPr>
          <p:nvPr/>
        </p:nvPicPr>
        <p:blipFill>
          <a:blip r:embed="rId3"/>
          <a:srcRect/>
          <a:stretch>
            <a:fillRect/>
          </a:stretch>
        </p:blipFill>
        <p:spPr bwMode="auto">
          <a:xfrm>
            <a:off x="3576638" y="838200"/>
            <a:ext cx="1990725" cy="990600"/>
          </a:xfrm>
          <a:prstGeom prst="rect">
            <a:avLst/>
          </a:prstGeom>
          <a:noFill/>
          <a:ln w="9525">
            <a:noFill/>
            <a:miter lim="800000"/>
            <a:headEnd/>
            <a:tailEnd/>
          </a:ln>
        </p:spPr>
      </p:pic>
      <p:sp>
        <p:nvSpPr>
          <p:cNvPr id="7" name="TextBox 6"/>
          <p:cNvSpPr txBox="1"/>
          <p:nvPr/>
        </p:nvSpPr>
        <p:spPr>
          <a:xfrm>
            <a:off x="7467600" y="5943600"/>
            <a:ext cx="1542410" cy="253916"/>
          </a:xfrm>
          <a:prstGeom prst="rect">
            <a:avLst/>
          </a:prstGeom>
          <a:noFill/>
        </p:spPr>
        <p:txBody>
          <a:bodyPr wrap="none" rtlCol="0">
            <a:spAutoFit/>
          </a:bodyPr>
          <a:lstStyle/>
          <a:p>
            <a:r>
              <a:rPr lang="en-US" sz="1050" b="1" dirty="0" smtClean="0"/>
              <a:t>V8 1/7/2010 10:55 AM</a:t>
            </a:r>
            <a:endParaRPr lang="en-US" sz="105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0"/>
          <p:cNvSpPr txBox="1">
            <a:spLocks noGrp="1" noChangeArrowheads="1"/>
          </p:cNvSpPr>
          <p:nvPr/>
        </p:nvSpPr>
        <p:spPr bwMode="auto">
          <a:xfrm>
            <a:off x="3451225" y="6616700"/>
            <a:ext cx="2241550" cy="241300"/>
          </a:xfrm>
          <a:prstGeom prst="rect">
            <a:avLst/>
          </a:prstGeom>
          <a:noFill/>
          <a:ln w="9525">
            <a:noFill/>
            <a:miter lim="800000"/>
            <a:headEnd/>
            <a:tailEnd/>
          </a:ln>
        </p:spPr>
        <p:txBody>
          <a:bodyPr wrap="none" lIns="92075" tIns="46038" rIns="92075" bIns="46038" anchor="ctr"/>
          <a:lstStyle/>
          <a:p>
            <a:pPr algn="ctr" eaLnBrk="0" hangingPunct="0"/>
            <a:fld id="{DFE64C42-06AF-4065-BE21-8609EF583091}" type="slidenum">
              <a:rPr lang="en-US" sz="900" b="1">
                <a:solidFill>
                  <a:schemeClr val="bg2"/>
                </a:solidFill>
                <a:latin typeface="Times New Roman" pitchFamily="18" charset="0"/>
              </a:rPr>
              <a:pPr algn="ctr" eaLnBrk="0" hangingPunct="0"/>
              <a:t>10</a:t>
            </a:fld>
            <a:endParaRPr lang="en-US" sz="900" b="1">
              <a:solidFill>
                <a:schemeClr val="bg2"/>
              </a:solidFill>
              <a:latin typeface="Times New Roman" pitchFamily="18" charset="0"/>
            </a:endParaRPr>
          </a:p>
        </p:txBody>
      </p:sp>
      <p:sp>
        <p:nvSpPr>
          <p:cNvPr id="8195" name="Rectangle 2"/>
          <p:cNvSpPr>
            <a:spLocks noGrp="1" noChangeArrowheads="1"/>
          </p:cNvSpPr>
          <p:nvPr>
            <p:ph type="body" idx="4294967295"/>
          </p:nvPr>
        </p:nvSpPr>
        <p:spPr>
          <a:xfrm>
            <a:off x="152400" y="533400"/>
            <a:ext cx="8839200" cy="5715000"/>
          </a:xfrm>
          <a:noFill/>
        </p:spPr>
        <p:txBody>
          <a:bodyPr/>
          <a:lstStyle/>
          <a:p>
            <a:pPr marL="381000" indent="-381000" eaLnBrk="1" hangingPunct="1">
              <a:spcBef>
                <a:spcPts val="400"/>
              </a:spcBef>
            </a:pPr>
            <a:r>
              <a:rPr lang="en-US" sz="2000" dirty="0" smtClean="0"/>
              <a:t>Move GovWin Opportunities thru Gate process IAW the BAP</a:t>
            </a:r>
          </a:p>
          <a:p>
            <a:pPr marL="381000" indent="-381000" eaLnBrk="1" hangingPunct="1">
              <a:spcBef>
                <a:spcPts val="400"/>
              </a:spcBef>
            </a:pPr>
            <a:r>
              <a:rPr lang="en-US" sz="2000" dirty="0" smtClean="0"/>
              <a:t>Develop </a:t>
            </a:r>
            <a:r>
              <a:rPr lang="en-US" sz="2000" dirty="0" smtClean="0"/>
              <a:t>CONOPS to Expand Portfolio to include more high-value, complex programs and projects (Lead: GCIS NATO AM)</a:t>
            </a:r>
          </a:p>
          <a:p>
            <a:pPr marL="781050" lvl="1" indent="-381000" eaLnBrk="1" hangingPunct="1"/>
            <a:r>
              <a:rPr lang="en-US" sz="1600" dirty="0" smtClean="0"/>
              <a:t>Grow Core IDIQ Task Order Business by 20%</a:t>
            </a:r>
          </a:p>
          <a:p>
            <a:pPr marL="781050" lvl="1" indent="-381000" eaLnBrk="1" hangingPunct="1"/>
            <a:r>
              <a:rPr lang="en-US" sz="1600" dirty="0" smtClean="0"/>
              <a:t>Expand Service Offerings into Priority Addressable Market Areas within NATO; e.g. Cyber, C4, Logistics, Training</a:t>
            </a:r>
          </a:p>
          <a:p>
            <a:pPr marL="381000" indent="-381000" eaLnBrk="1" hangingPunct="1">
              <a:spcBef>
                <a:spcPts val="400"/>
              </a:spcBef>
            </a:pPr>
            <a:r>
              <a:rPr lang="en-US" sz="2000" dirty="0" smtClean="0"/>
              <a:t>Assess ROI and Consider Membership in NATO Industrial Advisory Group (NIAG) (Lead: GCIS NATO AM; Approval: BU GM)</a:t>
            </a:r>
          </a:p>
          <a:p>
            <a:pPr marL="381000" indent="-381000" eaLnBrk="1" hangingPunct="1">
              <a:spcBef>
                <a:spcPts val="400"/>
              </a:spcBef>
            </a:pPr>
            <a:r>
              <a:rPr lang="en-US" sz="2000" dirty="0" smtClean="0"/>
              <a:t>Assess ROI and Consider Membership in American Defense Industry Forum (ADIF) </a:t>
            </a:r>
          </a:p>
          <a:p>
            <a:pPr marL="381000" indent="-381000" eaLnBrk="1" hangingPunct="1">
              <a:spcBef>
                <a:spcPts val="400"/>
              </a:spcBef>
            </a:pPr>
            <a:r>
              <a:rPr lang="en-US" sz="2000" dirty="0" smtClean="0"/>
              <a:t>Strengthen Relationships with Leading Companies Doing Business in NATO as Potential Teaming Partners (Lead: GCIS NATO AM)</a:t>
            </a:r>
          </a:p>
          <a:p>
            <a:pPr marL="381000" indent="-381000" eaLnBrk="1" hangingPunct="1">
              <a:spcBef>
                <a:spcPts val="400"/>
              </a:spcBef>
            </a:pPr>
            <a:r>
              <a:rPr lang="en-US" sz="2000" dirty="0" smtClean="0"/>
              <a:t>Ensure Leadership &amp; Capture Managers are Engaged with Key NATO Decision Makers (Lead: GCIS NATO AM)</a:t>
            </a:r>
          </a:p>
          <a:p>
            <a:pPr marL="381000" indent="-381000" eaLnBrk="1" hangingPunct="1">
              <a:buNone/>
            </a:pPr>
            <a:endParaRPr lang="en-US" sz="2000" dirty="0" smtClean="0"/>
          </a:p>
        </p:txBody>
      </p:sp>
      <p:sp>
        <p:nvSpPr>
          <p:cNvPr id="8196" name="Rectangle 3"/>
          <p:cNvSpPr>
            <a:spLocks noGrp="1" noChangeArrowheads="1"/>
          </p:cNvSpPr>
          <p:nvPr>
            <p:ph type="title" idx="4294967295"/>
          </p:nvPr>
        </p:nvSpPr>
        <p:spPr>
          <a:xfrm>
            <a:off x="593725" y="76200"/>
            <a:ext cx="7772400" cy="381000"/>
          </a:xfrm>
          <a:noFill/>
        </p:spPr>
        <p:txBody>
          <a:bodyPr/>
          <a:lstStyle/>
          <a:p>
            <a:pPr eaLnBrk="1" hangingPunct="1">
              <a:lnSpc>
                <a:spcPct val="95000"/>
              </a:lnSpc>
            </a:pPr>
            <a:r>
              <a:rPr lang="en-US" sz="2000" dirty="0" smtClean="0"/>
              <a:t>Next Steps/Actions</a:t>
            </a:r>
          </a:p>
        </p:txBody>
      </p:sp>
      <p:graphicFrame>
        <p:nvGraphicFramePr>
          <p:cNvPr id="1026" name="Object 2"/>
          <p:cNvGraphicFramePr>
            <a:graphicFrameLocks noChangeAspect="1"/>
          </p:cNvGraphicFramePr>
          <p:nvPr/>
        </p:nvGraphicFramePr>
        <p:xfrm>
          <a:off x="-1122363" y="6224588"/>
          <a:ext cx="723900" cy="485775"/>
        </p:xfrm>
        <a:graphic>
          <a:graphicData uri="http://schemas.openxmlformats.org/presentationml/2006/ole">
            <p:oleObj spid="_x0000_s1026" name="Package" r:id="rId4" imgW="723960" imgH="485640" progId="Package">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0"/>
          <p:cNvSpPr txBox="1">
            <a:spLocks noGrp="1" noChangeArrowheads="1"/>
          </p:cNvSpPr>
          <p:nvPr/>
        </p:nvSpPr>
        <p:spPr bwMode="auto">
          <a:xfrm>
            <a:off x="3451225" y="6616700"/>
            <a:ext cx="2241550" cy="241300"/>
          </a:xfrm>
          <a:prstGeom prst="rect">
            <a:avLst/>
          </a:prstGeom>
          <a:noFill/>
          <a:ln w="9525">
            <a:noFill/>
            <a:miter lim="800000"/>
            <a:headEnd/>
            <a:tailEnd/>
          </a:ln>
        </p:spPr>
        <p:txBody>
          <a:bodyPr wrap="none" lIns="92075" tIns="46038" rIns="92075" bIns="46038" anchor="ctr"/>
          <a:lstStyle/>
          <a:p>
            <a:pPr algn="ctr" eaLnBrk="0" hangingPunct="0"/>
            <a:fld id="{DFE64C42-06AF-4065-BE21-8609EF583091}" type="slidenum">
              <a:rPr lang="en-US" sz="900" b="1">
                <a:solidFill>
                  <a:schemeClr val="bg2"/>
                </a:solidFill>
                <a:latin typeface="Times New Roman" pitchFamily="18" charset="0"/>
              </a:rPr>
              <a:pPr algn="ctr" eaLnBrk="0" hangingPunct="0"/>
              <a:t>11</a:t>
            </a:fld>
            <a:endParaRPr lang="en-US" sz="900" b="1">
              <a:solidFill>
                <a:schemeClr val="bg2"/>
              </a:solidFill>
              <a:latin typeface="Times New Roman" pitchFamily="18" charset="0"/>
            </a:endParaRPr>
          </a:p>
        </p:txBody>
      </p:sp>
      <p:sp>
        <p:nvSpPr>
          <p:cNvPr id="8195" name="Rectangle 2"/>
          <p:cNvSpPr>
            <a:spLocks noGrp="1" noChangeArrowheads="1"/>
          </p:cNvSpPr>
          <p:nvPr>
            <p:ph type="body" idx="4294967295"/>
          </p:nvPr>
        </p:nvSpPr>
        <p:spPr>
          <a:xfrm>
            <a:off x="152400" y="533400"/>
            <a:ext cx="8839200" cy="5562600"/>
          </a:xfrm>
          <a:noFill/>
        </p:spPr>
        <p:txBody>
          <a:bodyPr/>
          <a:lstStyle/>
          <a:p>
            <a:pPr marL="381000" indent="-381000" eaLnBrk="1" hangingPunct="1"/>
            <a:r>
              <a:rPr lang="en-US" sz="2000" dirty="0" smtClean="0"/>
              <a:t>Target Key International Conferences for Attendance/Presentations</a:t>
            </a:r>
          </a:p>
          <a:p>
            <a:pPr marL="781050" lvl="1" indent="-381000" eaLnBrk="1" hangingPunct="1"/>
            <a:r>
              <a:rPr lang="en-US" sz="1600" dirty="0" smtClean="0"/>
              <a:t>NC3A Industry Day</a:t>
            </a:r>
          </a:p>
          <a:p>
            <a:pPr marL="781050" lvl="1" indent="-381000" eaLnBrk="1" hangingPunct="1"/>
            <a:r>
              <a:rPr lang="en-US" sz="1600" dirty="0" smtClean="0"/>
              <a:t>NATO Network Enabled Conference (NNEC)</a:t>
            </a:r>
          </a:p>
          <a:p>
            <a:pPr marL="781050" lvl="1" indent="-381000" eaLnBrk="1" hangingPunct="1"/>
            <a:r>
              <a:rPr lang="en-US" sz="1600" dirty="0" smtClean="0"/>
              <a:t>CYBER Conference (SHAPE)</a:t>
            </a:r>
          </a:p>
          <a:p>
            <a:pPr marL="781050" lvl="1" indent="-381000" eaLnBrk="1" hangingPunct="1"/>
            <a:r>
              <a:rPr lang="en-US" sz="1600" dirty="0" smtClean="0"/>
              <a:t>Selected International Defense Conferences in Europe (TBD)</a:t>
            </a:r>
          </a:p>
          <a:p>
            <a:pPr marL="381000" indent="-381000" eaLnBrk="1" hangingPunct="1"/>
            <a:r>
              <a:rPr lang="en-US" sz="2000" dirty="0" smtClean="0"/>
              <a:t>Sponsor Symposium in Brussels in Fall 2010 Timeframe to Showcase ManTech’s Core Competencies and Address NATO’s Joint/Coalition Interoperability Challenges</a:t>
            </a:r>
          </a:p>
          <a:p>
            <a:pPr marL="381000" indent="-381000" eaLnBrk="1" hangingPunct="1"/>
            <a:r>
              <a:rPr lang="en-US" sz="2000" dirty="0" smtClean="0"/>
              <a:t>Develop relationship with NATO Military Commands/Sub-Commands in order to influence and position for new requirements </a:t>
            </a:r>
          </a:p>
          <a:p>
            <a:pPr marL="381000" indent="-381000" eaLnBrk="1" hangingPunct="1"/>
            <a:r>
              <a:rPr lang="en-US" sz="2000" dirty="0" smtClean="0"/>
              <a:t>Assign Dedicated Contracts/Financial/Pricing Resource Knowledgeable in Doing Business in NATO/International Arena (Lead: TSG BD/</a:t>
            </a:r>
            <a:r>
              <a:rPr lang="en-US" sz="2000" dirty="0" err="1" smtClean="0"/>
              <a:t>BusOps</a:t>
            </a:r>
            <a:r>
              <a:rPr lang="en-US" sz="2000" dirty="0" smtClean="0"/>
              <a:t>)</a:t>
            </a:r>
          </a:p>
          <a:p>
            <a:pPr marL="381000" indent="-381000" eaLnBrk="1" hangingPunct="1">
              <a:buNone/>
            </a:pPr>
            <a:endParaRPr lang="en-US" sz="2000" dirty="0" smtClean="0"/>
          </a:p>
        </p:txBody>
      </p:sp>
      <p:sp>
        <p:nvSpPr>
          <p:cNvPr id="8196" name="Rectangle 3"/>
          <p:cNvSpPr>
            <a:spLocks noGrp="1" noChangeArrowheads="1"/>
          </p:cNvSpPr>
          <p:nvPr>
            <p:ph type="title" idx="4294967295"/>
          </p:nvPr>
        </p:nvSpPr>
        <p:spPr>
          <a:xfrm>
            <a:off x="593725" y="76200"/>
            <a:ext cx="7772400" cy="381000"/>
          </a:xfrm>
          <a:noFill/>
        </p:spPr>
        <p:txBody>
          <a:bodyPr/>
          <a:lstStyle/>
          <a:p>
            <a:pPr eaLnBrk="1" hangingPunct="1">
              <a:lnSpc>
                <a:spcPct val="95000"/>
              </a:lnSpc>
            </a:pPr>
            <a:r>
              <a:rPr lang="en-US" sz="2000" dirty="0" smtClean="0"/>
              <a:t>Next Steps/Actions (Cont.)</a:t>
            </a:r>
          </a:p>
        </p:txBody>
      </p:sp>
      <p:graphicFrame>
        <p:nvGraphicFramePr>
          <p:cNvPr id="1026" name="Object 2"/>
          <p:cNvGraphicFramePr>
            <a:graphicFrameLocks noChangeAspect="1"/>
          </p:cNvGraphicFramePr>
          <p:nvPr/>
        </p:nvGraphicFramePr>
        <p:xfrm>
          <a:off x="-1122363" y="6224588"/>
          <a:ext cx="723900" cy="485775"/>
        </p:xfrm>
        <a:graphic>
          <a:graphicData uri="http://schemas.openxmlformats.org/presentationml/2006/ole">
            <p:oleObj spid="_x0000_s29698" name="Package" r:id="rId4" imgW="723960" imgH="485640" progId="Package">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0"/>
          <p:cNvSpPr txBox="1">
            <a:spLocks noGrp="1" noChangeArrowheads="1"/>
          </p:cNvSpPr>
          <p:nvPr/>
        </p:nvSpPr>
        <p:spPr bwMode="auto">
          <a:xfrm>
            <a:off x="3451225" y="6616700"/>
            <a:ext cx="2241550" cy="241300"/>
          </a:xfrm>
          <a:prstGeom prst="rect">
            <a:avLst/>
          </a:prstGeom>
          <a:noFill/>
          <a:ln w="9525">
            <a:noFill/>
            <a:miter lim="800000"/>
            <a:headEnd/>
            <a:tailEnd/>
          </a:ln>
        </p:spPr>
        <p:txBody>
          <a:bodyPr wrap="none" lIns="92075" tIns="46038" rIns="92075" bIns="46038" anchor="ctr"/>
          <a:lstStyle/>
          <a:p>
            <a:pPr algn="ctr" eaLnBrk="0" hangingPunct="0"/>
            <a:fld id="{E7757F0F-8487-4711-BF0D-9F741A7D1455}" type="slidenum">
              <a:rPr lang="en-US" sz="900" b="1">
                <a:solidFill>
                  <a:schemeClr val="bg2"/>
                </a:solidFill>
                <a:latin typeface="Times New Roman" pitchFamily="18" charset="0"/>
              </a:rPr>
              <a:pPr algn="ctr" eaLnBrk="0" hangingPunct="0"/>
              <a:t>2</a:t>
            </a:fld>
            <a:endParaRPr lang="en-US" sz="900" b="1">
              <a:solidFill>
                <a:schemeClr val="bg2"/>
              </a:solidFill>
              <a:latin typeface="Times New Roman" pitchFamily="18" charset="0"/>
            </a:endParaRPr>
          </a:p>
        </p:txBody>
      </p:sp>
      <p:sp>
        <p:nvSpPr>
          <p:cNvPr id="3075" name="Rectangle 2"/>
          <p:cNvSpPr>
            <a:spLocks noGrp="1" noChangeArrowheads="1"/>
          </p:cNvSpPr>
          <p:nvPr>
            <p:ph type="body" idx="4294967295"/>
          </p:nvPr>
        </p:nvSpPr>
        <p:spPr>
          <a:xfrm>
            <a:off x="152400" y="533400"/>
            <a:ext cx="8839200" cy="4837113"/>
          </a:xfrm>
          <a:noFill/>
        </p:spPr>
        <p:txBody>
          <a:bodyPr/>
          <a:lstStyle/>
          <a:p>
            <a:pPr marL="381000" indent="-381000" eaLnBrk="1" hangingPunct="1"/>
            <a:r>
              <a:rPr lang="en-US" sz="2000" dirty="0" smtClean="0"/>
              <a:t>Mission</a:t>
            </a:r>
          </a:p>
          <a:p>
            <a:pPr marL="781050" lvl="1" indent="-381000" eaLnBrk="1" hangingPunct="1"/>
            <a:r>
              <a:rPr lang="en-US" sz="1200" dirty="0" smtClean="0"/>
              <a:t>NATO's essential and enduring purpose is to safeguard the freedom and security of all its members by political and military means. Based on common values of democracy, human rights and the rule of law, the Alliance has striven since its inception to secure a just and lasting peaceful order in Europe. It will continue to do so.</a:t>
            </a:r>
          </a:p>
          <a:p>
            <a:pPr marL="781050" lvl="1" indent="-381000" eaLnBrk="1" hangingPunct="1"/>
            <a:r>
              <a:rPr lang="en-US" sz="1200" dirty="0" smtClean="0"/>
              <a:t>The Alliance is committed to a broad approach to security, which </a:t>
            </a:r>
            <a:r>
              <a:rPr lang="en-US" sz="1200" dirty="0" err="1" smtClean="0"/>
              <a:t>recognises</a:t>
            </a:r>
            <a:r>
              <a:rPr lang="en-US" sz="1200" dirty="0" smtClean="0"/>
              <a:t> the importance of political, economic, social and environmental factors in addition to the indispensable </a:t>
            </a:r>
            <a:r>
              <a:rPr lang="en-US" sz="1200" dirty="0" err="1" smtClean="0"/>
              <a:t>defence</a:t>
            </a:r>
            <a:r>
              <a:rPr lang="en-US" sz="1200" dirty="0" smtClean="0"/>
              <a:t> dimension. This broad approach forms the basis for the Alliance to accomplish its fundamental security tasks effectively, and its increasing effort to develop effective cooperation with other European and Euro-Atlantic </a:t>
            </a:r>
            <a:r>
              <a:rPr lang="en-US" sz="1200" dirty="0" err="1" smtClean="0"/>
              <a:t>organisations</a:t>
            </a:r>
            <a:r>
              <a:rPr lang="en-US" sz="1200" dirty="0" smtClean="0"/>
              <a:t> as well as the United Nations.</a:t>
            </a:r>
          </a:p>
          <a:p>
            <a:pPr marL="781050" lvl="1" indent="-381000" eaLnBrk="1" hangingPunct="1"/>
            <a:r>
              <a:rPr lang="en-US" sz="1200" dirty="0" smtClean="0"/>
              <a:t>The Alliance will maintain the necessary military capabilities to accomplish the full range of NATO's missions. The principles of Allied solidarity and strategic unity remain paramount for all Alliance missions. Alliance forces must safeguard NATO's military effectiveness and freedom of action. The security of all Allies is indivisible: an attack on one is an attack on all. The primary role of Alliance military forces is to protect peace and to guarantee the territorial integrity, political independence and security of member states. The Alliance's forces must therefore be able to deter and defend effectively, to maintain or restore the territorial integrity of Allied nations and - in case of conflict - to terminate war rapidly by making an aggressor reconsider his decision, cease his attack and withdraw</a:t>
            </a:r>
          </a:p>
          <a:p>
            <a:pPr marL="381000" indent="-381000" eaLnBrk="1" hangingPunct="1"/>
            <a:r>
              <a:rPr lang="en-US" sz="2000" dirty="0" smtClean="0"/>
              <a:t>Vision</a:t>
            </a:r>
          </a:p>
          <a:p>
            <a:pPr marL="781050" lvl="1" indent="-381000" eaLnBrk="1" hangingPunct="1"/>
            <a:r>
              <a:rPr lang="en-US" sz="1200" u="sng" dirty="0" smtClean="0"/>
              <a:t>Transatlantic Unity</a:t>
            </a:r>
            <a:r>
              <a:rPr lang="en-US" sz="1200" dirty="0" smtClean="0"/>
              <a:t>.  First, Europe and North America represent the nexus of democracy, pluralism, market economy, and technological innovation. </a:t>
            </a:r>
            <a:endParaRPr lang="en-US" sz="1200" u="sng" dirty="0" smtClean="0"/>
          </a:p>
          <a:p>
            <a:pPr marL="781050" lvl="1" indent="-381000" eaLnBrk="1" hangingPunct="1"/>
            <a:r>
              <a:rPr lang="en-US" sz="1200" u="sng" dirty="0" smtClean="0"/>
              <a:t>Political Vision</a:t>
            </a:r>
            <a:r>
              <a:rPr lang="en-US" sz="1200" dirty="0" smtClean="0"/>
              <a:t>:  The second key ingredient for NATO's success is that it must always engage with a political vision. </a:t>
            </a:r>
          </a:p>
          <a:p>
            <a:pPr marL="781050" lvl="1" indent="-381000" eaLnBrk="1" hangingPunct="1"/>
            <a:r>
              <a:rPr lang="en-US" sz="1200" u="sng" dirty="0" smtClean="0"/>
              <a:t>Sufficient Military Power</a:t>
            </a:r>
            <a:r>
              <a:rPr lang="en-US" sz="1200" dirty="0" smtClean="0"/>
              <a:t>:  The third and most important priority for future NATO missions: the need for sufficient military power.  </a:t>
            </a:r>
            <a:r>
              <a:rPr lang="en-US" sz="1600" dirty="0" smtClean="0"/>
              <a:t/>
            </a:r>
            <a:br>
              <a:rPr lang="en-US" sz="1600" dirty="0" smtClean="0"/>
            </a:br>
            <a:endParaRPr lang="en-US" sz="1600" dirty="0" smtClean="0"/>
          </a:p>
        </p:txBody>
      </p:sp>
      <p:sp>
        <p:nvSpPr>
          <p:cNvPr id="3076" name="Rectangle 3"/>
          <p:cNvSpPr>
            <a:spLocks noGrp="1" noChangeArrowheads="1"/>
          </p:cNvSpPr>
          <p:nvPr>
            <p:ph type="title" idx="4294967295"/>
          </p:nvPr>
        </p:nvSpPr>
        <p:spPr>
          <a:xfrm>
            <a:off x="593725" y="76200"/>
            <a:ext cx="7772400" cy="381000"/>
          </a:xfrm>
          <a:noFill/>
        </p:spPr>
        <p:txBody>
          <a:bodyPr/>
          <a:lstStyle/>
          <a:p>
            <a:pPr eaLnBrk="1" hangingPunct="1">
              <a:lnSpc>
                <a:spcPct val="95000"/>
              </a:lnSpc>
            </a:pPr>
            <a:r>
              <a:rPr lang="en-US" sz="2000" smtClean="0"/>
              <a:t>NATO Mission and Vision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0"/>
          <p:cNvSpPr txBox="1">
            <a:spLocks noGrp="1" noChangeArrowheads="1"/>
          </p:cNvSpPr>
          <p:nvPr/>
        </p:nvSpPr>
        <p:spPr bwMode="auto">
          <a:xfrm>
            <a:off x="3451225" y="6616700"/>
            <a:ext cx="2241550" cy="241300"/>
          </a:xfrm>
          <a:prstGeom prst="rect">
            <a:avLst/>
          </a:prstGeom>
          <a:noFill/>
          <a:ln w="9525">
            <a:noFill/>
            <a:miter lim="800000"/>
            <a:headEnd/>
            <a:tailEnd/>
          </a:ln>
        </p:spPr>
        <p:txBody>
          <a:bodyPr wrap="none" lIns="92075" tIns="46038" rIns="92075" bIns="46038" anchor="ctr"/>
          <a:lstStyle/>
          <a:p>
            <a:pPr algn="ctr" eaLnBrk="0" hangingPunct="0"/>
            <a:fld id="{A15A8D43-9B89-4F34-A454-41AD56CFA5DC}" type="slidenum">
              <a:rPr lang="en-US" sz="900" b="1">
                <a:solidFill>
                  <a:schemeClr val="bg2"/>
                </a:solidFill>
                <a:latin typeface="Times New Roman" pitchFamily="18" charset="0"/>
              </a:rPr>
              <a:pPr algn="ctr" eaLnBrk="0" hangingPunct="0"/>
              <a:t>3</a:t>
            </a:fld>
            <a:endParaRPr lang="en-US" sz="900" b="1">
              <a:solidFill>
                <a:schemeClr val="bg2"/>
              </a:solidFill>
              <a:latin typeface="Times New Roman" pitchFamily="18" charset="0"/>
            </a:endParaRPr>
          </a:p>
        </p:txBody>
      </p:sp>
      <p:sp>
        <p:nvSpPr>
          <p:cNvPr id="4099" name="Rectangle 2"/>
          <p:cNvSpPr>
            <a:spLocks noGrp="1" noChangeArrowheads="1"/>
          </p:cNvSpPr>
          <p:nvPr>
            <p:ph type="body" idx="4294967295"/>
          </p:nvPr>
        </p:nvSpPr>
        <p:spPr>
          <a:xfrm>
            <a:off x="152400" y="533400"/>
            <a:ext cx="8839200" cy="4837113"/>
          </a:xfrm>
          <a:noFill/>
        </p:spPr>
        <p:txBody>
          <a:bodyPr/>
          <a:lstStyle/>
          <a:p>
            <a:pPr marL="381000" indent="-381000" eaLnBrk="1" hangingPunct="1"/>
            <a:r>
              <a:rPr lang="en-US" sz="2000" dirty="0" smtClean="0"/>
              <a:t>Programs Critical to NATO’s Mission Success</a:t>
            </a:r>
          </a:p>
          <a:p>
            <a:pPr marL="800100" lvl="1" indent="-342900" eaLnBrk="1" hangingPunct="1"/>
            <a:r>
              <a:rPr lang="en-US" sz="1800" dirty="0" smtClean="0"/>
              <a:t>CP 0A0104 – Core Communication Network Services</a:t>
            </a:r>
          </a:p>
          <a:p>
            <a:pPr marL="800100" lvl="1" indent="-342900" eaLnBrk="1" hangingPunct="1"/>
            <a:r>
              <a:rPr lang="en-US" sz="1800" dirty="0" smtClean="0"/>
              <a:t>CP 0A0110 – Functional Services for Intelligence Support</a:t>
            </a:r>
          </a:p>
          <a:p>
            <a:pPr marL="800100" lvl="1" indent="-342900" eaLnBrk="1" hangingPunct="1"/>
            <a:r>
              <a:rPr lang="en-US" sz="1800" dirty="0" smtClean="0"/>
              <a:t>CP 0A0149 – NATO Deployable C2 Assets</a:t>
            </a:r>
          </a:p>
          <a:p>
            <a:pPr marL="800100" lvl="1" indent="-342900" eaLnBrk="1" hangingPunct="1"/>
            <a:r>
              <a:rPr lang="en-US" sz="1800" dirty="0" smtClean="0"/>
              <a:t>CP 0A0155 – Electronic Information Security (INFOSEC) Services</a:t>
            </a:r>
          </a:p>
          <a:p>
            <a:pPr marL="800100" lvl="1" indent="-342900" eaLnBrk="1" hangingPunct="1"/>
            <a:r>
              <a:rPr lang="en-US" sz="1800" dirty="0" smtClean="0"/>
              <a:t>CP 5A0109 – Air Command &amp; Control System (ACCS) Foundation </a:t>
            </a:r>
            <a:r>
              <a:rPr lang="en-US" sz="1800" dirty="0" smtClean="0"/>
              <a:t>Capability</a:t>
            </a:r>
          </a:p>
          <a:p>
            <a:pPr marL="800100" lvl="1" indent="-342900" eaLnBrk="1" hangingPunct="1"/>
            <a:r>
              <a:rPr lang="en-US" sz="1800" dirty="0" smtClean="0"/>
              <a:t>CP 9C0150 – Core Information Processing Services </a:t>
            </a:r>
            <a:endParaRPr lang="en-US" sz="1800" dirty="0" smtClean="0"/>
          </a:p>
          <a:p>
            <a:pPr marL="800100" lvl="1" indent="-342900" eaLnBrk="1" hangingPunct="1">
              <a:buFontTx/>
              <a:buNone/>
            </a:pPr>
            <a:endParaRPr lang="en-US" sz="1800" dirty="0" smtClean="0"/>
          </a:p>
          <a:p>
            <a:pPr marL="381000" indent="-381000" eaLnBrk="1" hangingPunct="1"/>
            <a:r>
              <a:rPr lang="en-US" sz="2000" dirty="0" smtClean="0"/>
              <a:t>ManTech Projects Critical to NATO’s Mission Success</a:t>
            </a:r>
          </a:p>
          <a:p>
            <a:pPr marL="800100" lvl="1" indent="-342900" eaLnBrk="1" hangingPunct="1"/>
            <a:r>
              <a:rPr lang="en-US" sz="1800" dirty="0" smtClean="0"/>
              <a:t>NAMSA - NATO Training Mission – Iraq (NTM-I</a:t>
            </a:r>
            <a:r>
              <a:rPr lang="en-US" sz="1800" dirty="0" smtClean="0"/>
              <a:t>) ($5.4M) (Expires 6/2010)</a:t>
            </a:r>
            <a:endParaRPr lang="en-US" sz="1800" dirty="0" smtClean="0"/>
          </a:p>
          <a:p>
            <a:pPr marL="800100" lvl="1" indent="-342900" eaLnBrk="1" hangingPunct="1"/>
            <a:r>
              <a:rPr lang="en-US" sz="1800" dirty="0" smtClean="0"/>
              <a:t>NCSA - ISAF HQ Joint CIS Control Centre (JCCC</a:t>
            </a:r>
            <a:r>
              <a:rPr lang="en-US" sz="1800" dirty="0" smtClean="0"/>
              <a:t>) ($4.4M) (Expires 1/2013)</a:t>
            </a:r>
            <a:endParaRPr lang="en-US" sz="1800" dirty="0" smtClean="0"/>
          </a:p>
          <a:p>
            <a:pPr marL="800100" lvl="1" indent="-342900" eaLnBrk="1" hangingPunct="1"/>
            <a:r>
              <a:rPr lang="en-US" sz="1800" dirty="0" smtClean="0"/>
              <a:t>SACT - Joint Analysis Lesson Learned Centre (JALLC</a:t>
            </a:r>
            <a:r>
              <a:rPr lang="en-US" sz="1800" dirty="0" smtClean="0"/>
              <a:t>) ($1.8M) (Expires 2/2015)</a:t>
            </a:r>
            <a:endParaRPr lang="en-US" sz="1800" dirty="0" smtClean="0"/>
          </a:p>
          <a:p>
            <a:pPr marL="800100" lvl="1" indent="-342900" eaLnBrk="1" hangingPunct="1"/>
            <a:r>
              <a:rPr lang="en-US" sz="1800" dirty="0" smtClean="0"/>
              <a:t>NACMA - Systems Management Industrial Support (SMIS</a:t>
            </a:r>
            <a:r>
              <a:rPr lang="en-US" sz="1800" dirty="0" smtClean="0"/>
              <a:t>) ($1.8M) (Expires 2/2011)</a:t>
            </a:r>
            <a:endParaRPr lang="en-US" sz="1800" dirty="0" smtClean="0"/>
          </a:p>
          <a:p>
            <a:pPr marL="800100" lvl="1" indent="-342900" eaLnBrk="1" hangingPunct="1"/>
            <a:r>
              <a:rPr lang="en-US" sz="1800" dirty="0" smtClean="0"/>
              <a:t>NC3A - Support Services Contract – Area </a:t>
            </a:r>
            <a:r>
              <a:rPr lang="en-US" sz="1800" dirty="0" smtClean="0"/>
              <a:t>7 ($1.2M) (Expires 5/2010)</a:t>
            </a:r>
            <a:endParaRPr lang="en-US" sz="1800" dirty="0" smtClean="0"/>
          </a:p>
        </p:txBody>
      </p:sp>
      <p:sp>
        <p:nvSpPr>
          <p:cNvPr id="4100" name="Rectangle 3"/>
          <p:cNvSpPr>
            <a:spLocks noGrp="1" noChangeArrowheads="1"/>
          </p:cNvSpPr>
          <p:nvPr>
            <p:ph type="title" idx="4294967295"/>
          </p:nvPr>
        </p:nvSpPr>
        <p:spPr>
          <a:xfrm>
            <a:off x="593725" y="76200"/>
            <a:ext cx="7772400" cy="381000"/>
          </a:xfrm>
          <a:noFill/>
        </p:spPr>
        <p:txBody>
          <a:bodyPr/>
          <a:lstStyle/>
          <a:p>
            <a:pPr eaLnBrk="1" hangingPunct="1">
              <a:lnSpc>
                <a:spcPct val="95000"/>
              </a:lnSpc>
            </a:pPr>
            <a:r>
              <a:rPr lang="en-US" sz="2000" smtClean="0"/>
              <a:t>Programs Critical to NATO’s Mission Success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0"/>
          <p:cNvSpPr txBox="1">
            <a:spLocks noGrp="1" noChangeArrowheads="1"/>
          </p:cNvSpPr>
          <p:nvPr/>
        </p:nvSpPr>
        <p:spPr bwMode="auto">
          <a:xfrm>
            <a:off x="3451225" y="6616700"/>
            <a:ext cx="2241550" cy="241300"/>
          </a:xfrm>
          <a:prstGeom prst="rect">
            <a:avLst/>
          </a:prstGeom>
          <a:noFill/>
          <a:ln w="9525">
            <a:noFill/>
            <a:miter lim="800000"/>
            <a:headEnd/>
            <a:tailEnd/>
          </a:ln>
        </p:spPr>
        <p:txBody>
          <a:bodyPr wrap="none" lIns="92075" tIns="46038" rIns="92075" bIns="46038" anchor="ctr"/>
          <a:lstStyle/>
          <a:p>
            <a:pPr algn="ctr" eaLnBrk="0" hangingPunct="0"/>
            <a:fld id="{688A5AFB-EB69-4247-AD38-B3AF0DA258B7}" type="slidenum">
              <a:rPr lang="en-US" sz="900" b="1">
                <a:solidFill>
                  <a:schemeClr val="bg2"/>
                </a:solidFill>
                <a:latin typeface="Times New Roman" pitchFamily="18" charset="0"/>
              </a:rPr>
              <a:pPr algn="ctr" eaLnBrk="0" hangingPunct="0"/>
              <a:t>4</a:t>
            </a:fld>
            <a:endParaRPr lang="en-US" sz="900" b="1">
              <a:solidFill>
                <a:schemeClr val="bg2"/>
              </a:solidFill>
              <a:latin typeface="Times New Roman" pitchFamily="18" charset="0"/>
            </a:endParaRPr>
          </a:p>
        </p:txBody>
      </p:sp>
      <p:sp>
        <p:nvSpPr>
          <p:cNvPr id="5123" name="Rectangle 2"/>
          <p:cNvSpPr>
            <a:spLocks noGrp="1" noChangeArrowheads="1"/>
          </p:cNvSpPr>
          <p:nvPr>
            <p:ph type="body" idx="4294967295"/>
          </p:nvPr>
        </p:nvSpPr>
        <p:spPr>
          <a:xfrm>
            <a:off x="152400" y="533400"/>
            <a:ext cx="8839200" cy="4837113"/>
          </a:xfrm>
          <a:noFill/>
        </p:spPr>
        <p:txBody>
          <a:bodyPr/>
          <a:lstStyle/>
          <a:p>
            <a:pPr marL="381000" indent="-381000" eaLnBrk="1" hangingPunct="1"/>
            <a:r>
              <a:rPr lang="en-US" sz="2000" dirty="0" smtClean="0"/>
              <a:t>ManTech Captures </a:t>
            </a:r>
          </a:p>
          <a:p>
            <a:pPr marL="800100" lvl="1" indent="-342900" eaLnBrk="1" hangingPunct="1"/>
            <a:r>
              <a:rPr lang="en-US" sz="1200" b="1" dirty="0" smtClean="0"/>
              <a:t>NATO-Wide Video Teleconferencing </a:t>
            </a:r>
            <a:r>
              <a:rPr lang="en-US" sz="1200" dirty="0" smtClean="0"/>
              <a:t>(Prime , Starts 01/31/11 - Expires 12/31/14, Value - $25M, Capture - Cynthia Gagnon, ManTech PM - Steve </a:t>
            </a:r>
            <a:r>
              <a:rPr lang="en-US" sz="1200" dirty="0" err="1" smtClean="0"/>
              <a:t>Schoenfelt</a:t>
            </a:r>
            <a:r>
              <a:rPr lang="en-US" sz="1200" dirty="0" smtClean="0"/>
              <a:t>, ManTech Technical Lead - Sid </a:t>
            </a:r>
            <a:r>
              <a:rPr lang="en-US" sz="1200" dirty="0" err="1" smtClean="0"/>
              <a:t>Headen</a:t>
            </a:r>
            <a:r>
              <a:rPr lang="en-US" sz="1200" dirty="0" smtClean="0"/>
              <a:t>)</a:t>
            </a:r>
          </a:p>
          <a:p>
            <a:pPr marL="381000" indent="-381000" eaLnBrk="1" hangingPunct="1"/>
            <a:r>
              <a:rPr lang="en-US" sz="2000" dirty="0" smtClean="0"/>
              <a:t>Moving to “Qualified” in January 2010</a:t>
            </a:r>
          </a:p>
          <a:p>
            <a:pPr marL="800100" lvl="1" eaLnBrk="1" hangingPunct="1"/>
            <a:r>
              <a:rPr lang="en-US" sz="1200" dirty="0" smtClean="0"/>
              <a:t> </a:t>
            </a:r>
            <a:r>
              <a:rPr lang="en-US" sz="1200" b="1" dirty="0" smtClean="0"/>
              <a:t>Spectrum Management and Direction Finding System </a:t>
            </a:r>
            <a:r>
              <a:rPr lang="en-US" sz="1200" dirty="0" smtClean="0"/>
              <a:t>(Prime, Starts  06/30/2010 - Expires 12/31/2010, Value - $14.9M, Capture - Unidentified, ManTech PM - Unidentified, ManTech Technical Lead - Unidentified)</a:t>
            </a:r>
          </a:p>
          <a:p>
            <a:pPr marL="800100" lvl="1" eaLnBrk="1" hangingPunct="1"/>
            <a:r>
              <a:rPr lang="en-US" sz="1200" b="1" dirty="0" smtClean="0">
                <a:ea typeface="+mn-ea"/>
                <a:cs typeface="+mn-cs"/>
              </a:rPr>
              <a:t>NATO CRO Project – Provide CIS Support to ANSF </a:t>
            </a:r>
            <a:r>
              <a:rPr lang="en-US" sz="1200" dirty="0" smtClean="0">
                <a:ea typeface="+mn-ea"/>
                <a:cs typeface="+mn-cs"/>
              </a:rPr>
              <a:t>(Prime, Starts 06/30/2010 - Expires 3/31/2011, </a:t>
            </a:r>
            <a:r>
              <a:rPr lang="en-US" sz="1200" dirty="0" smtClean="0"/>
              <a:t>Value - $2.2M, Capture - Unidentified, ManTech PM - Unidentified, ManTech Technical Lead - Unidentified)</a:t>
            </a:r>
          </a:p>
          <a:p>
            <a:pPr marL="800100" lvl="1" eaLnBrk="1" hangingPunct="1"/>
            <a:r>
              <a:rPr lang="en-US" sz="1200" b="1" dirty="0" smtClean="0">
                <a:ea typeface="+mn-ea"/>
                <a:cs typeface="+mn-cs"/>
              </a:rPr>
              <a:t>ISAF C4I Enabled Capability</a:t>
            </a:r>
            <a:r>
              <a:rPr lang="en-US" sz="1200" dirty="0" smtClean="0">
                <a:ea typeface="+mn-ea"/>
                <a:cs typeface="+mn-cs"/>
              </a:rPr>
              <a:t> (Prime, Starts 09/30/2010 - Expires 3/31/2011, </a:t>
            </a:r>
            <a:r>
              <a:rPr lang="en-US" sz="1200" dirty="0" smtClean="0"/>
              <a:t>Value - $3.2M, Capture - Unidentified, ManTech PM - Unidentified, ManTech Technical Lead - Unidentified)</a:t>
            </a:r>
          </a:p>
          <a:p>
            <a:pPr marL="800100" lvl="1" eaLnBrk="1" hangingPunct="1"/>
            <a:r>
              <a:rPr lang="en-US" sz="1200" b="1" dirty="0" smtClean="0"/>
              <a:t>Wireless Communication Transmission Services Other Than SATCOM </a:t>
            </a:r>
            <a:r>
              <a:rPr lang="en-US" sz="1200" dirty="0" smtClean="0"/>
              <a:t>(Prime, Starts 3/31/2011 - Expires 6/28/2013, Value $4.5M, Capture - Unidentified, ManTech PM - Unidentified, ManTech Technical Lead - 	Unidentified)</a:t>
            </a:r>
          </a:p>
          <a:p>
            <a:pPr marL="800100" lvl="1" eaLnBrk="1" hangingPunct="1"/>
            <a:r>
              <a:rPr lang="en-US" sz="1200" b="1" dirty="0" smtClean="0">
                <a:ea typeface="+mn-ea"/>
                <a:cs typeface="+mn-cs"/>
              </a:rPr>
              <a:t>NATO Response Force (NRF) Deployable CIS (DCIS) </a:t>
            </a:r>
            <a:r>
              <a:rPr lang="en-US" sz="1200" dirty="0" smtClean="0">
                <a:ea typeface="+mn-ea"/>
                <a:cs typeface="+mn-cs"/>
              </a:rPr>
              <a:t>(Prime, Starts 9/30/2010 - Expires 12/31/2012	</a:t>
            </a:r>
            <a:r>
              <a:rPr lang="en-US" sz="1200" dirty="0" smtClean="0"/>
              <a:t> Value - $5.5M, Capture - Unidentified, ManTech PM - Unidentified, ManTech Technical Lead - Unidentified)</a:t>
            </a:r>
          </a:p>
          <a:p>
            <a:pPr marL="800100" lvl="1" eaLnBrk="1" hangingPunct="1"/>
            <a:r>
              <a:rPr lang="en-US" sz="1200" b="1" dirty="0" smtClean="0">
                <a:ea typeface="+mn-ea"/>
                <a:cs typeface="+mn-cs"/>
              </a:rPr>
              <a:t>NATO ISAF Theatre Access Control &amp; Threat Identification Capability</a:t>
            </a:r>
            <a:r>
              <a:rPr lang="en-US" sz="1200" dirty="0" smtClean="0">
                <a:ea typeface="+mn-ea"/>
                <a:cs typeface="+mn-cs"/>
              </a:rPr>
              <a:t> (Prime, Starts </a:t>
            </a:r>
            <a:r>
              <a:rPr lang="en-US" sz="1200" dirty="0" smtClean="0">
                <a:ea typeface="+mn-ea"/>
                <a:cs typeface="+mn-cs"/>
              </a:rPr>
              <a:t>6/30/2010 </a:t>
            </a:r>
            <a:r>
              <a:rPr lang="en-US" sz="1200" dirty="0" smtClean="0">
                <a:ea typeface="+mn-ea"/>
                <a:cs typeface="+mn-cs"/>
              </a:rPr>
              <a:t>Expires 6/30/2011, Value $28M, Capture - Unidentified, ManTech PM - Unidentified, ManTech Technical Lead - Unidentified</a:t>
            </a:r>
          </a:p>
          <a:p>
            <a:pPr marL="381000" indent="-381000" eaLnBrk="1" hangingPunct="1"/>
            <a:r>
              <a:rPr lang="en-US" sz="2000" dirty="0" smtClean="0"/>
              <a:t>Total Current NATO Pipeline for 2010 is $</a:t>
            </a:r>
            <a:r>
              <a:rPr lang="en-US" sz="2000" dirty="0" smtClean="0"/>
              <a:t>211,125,194.00 (</a:t>
            </a:r>
            <a:r>
              <a:rPr lang="en-US" sz="2000" dirty="0" err="1" smtClean="0"/>
              <a:t>Unfactored</a:t>
            </a:r>
            <a:r>
              <a:rPr lang="en-US" sz="2000" dirty="0" smtClean="0"/>
              <a:t>)</a:t>
            </a:r>
          </a:p>
          <a:p>
            <a:pPr marL="381000" indent="-381000" eaLnBrk="1" hangingPunct="1">
              <a:buNone/>
            </a:pPr>
            <a:endParaRPr lang="en-US" sz="2000" dirty="0" smtClean="0"/>
          </a:p>
          <a:p>
            <a:pPr marL="381000" indent="-381000" eaLnBrk="1" hangingPunct="1"/>
            <a:endParaRPr lang="en-US" sz="2000" dirty="0" smtClean="0"/>
          </a:p>
          <a:p>
            <a:pPr marL="381000" indent="-381000" eaLnBrk="1" hangingPunct="1">
              <a:buFont typeface="Wingdings" pitchFamily="2" charset="2"/>
              <a:buChar char="v"/>
            </a:pPr>
            <a:r>
              <a:rPr lang="en-US" sz="2000" dirty="0" smtClean="0"/>
              <a:t>Note:  Acquisitions in 2010 may be delayed due to Crisis Response Operations (CRO)</a:t>
            </a:r>
            <a:endParaRPr lang="en-US" sz="2000" dirty="0" smtClean="0"/>
          </a:p>
          <a:p>
            <a:pPr marL="800100" lvl="1" indent="-342900" eaLnBrk="1" hangingPunct="1"/>
            <a:endParaRPr lang="en-US" sz="1200" dirty="0" smtClean="0"/>
          </a:p>
        </p:txBody>
      </p:sp>
      <p:sp>
        <p:nvSpPr>
          <p:cNvPr id="5124" name="Rectangle 3"/>
          <p:cNvSpPr>
            <a:spLocks noGrp="1" noChangeArrowheads="1"/>
          </p:cNvSpPr>
          <p:nvPr>
            <p:ph type="title" idx="4294967295"/>
          </p:nvPr>
        </p:nvSpPr>
        <p:spPr>
          <a:xfrm>
            <a:off x="593725" y="76200"/>
            <a:ext cx="7772400" cy="381000"/>
          </a:xfrm>
          <a:noFill/>
        </p:spPr>
        <p:txBody>
          <a:bodyPr/>
          <a:lstStyle/>
          <a:p>
            <a:pPr eaLnBrk="1" hangingPunct="1">
              <a:lnSpc>
                <a:spcPct val="95000"/>
              </a:lnSpc>
            </a:pPr>
            <a:r>
              <a:rPr lang="en-US" sz="2000" smtClean="0"/>
              <a:t>Customer Acquisition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
          <p:cNvSpPr txBox="1">
            <a:spLocks noGrp="1" noChangeArrowheads="1"/>
          </p:cNvSpPr>
          <p:nvPr/>
        </p:nvSpPr>
        <p:spPr bwMode="auto">
          <a:xfrm>
            <a:off x="3451225" y="6616700"/>
            <a:ext cx="2241550" cy="241300"/>
          </a:xfrm>
          <a:prstGeom prst="rect">
            <a:avLst/>
          </a:prstGeom>
          <a:noFill/>
          <a:ln w="9525">
            <a:noFill/>
            <a:miter lim="800000"/>
            <a:headEnd/>
            <a:tailEnd/>
          </a:ln>
        </p:spPr>
        <p:txBody>
          <a:bodyPr wrap="none" lIns="92075" tIns="46038" rIns="92075" bIns="46038" anchor="ctr"/>
          <a:lstStyle/>
          <a:p>
            <a:pPr algn="ctr" eaLnBrk="0" hangingPunct="0"/>
            <a:fld id="{AA2C861B-7285-47F5-AFEB-10AD9721FDB9}" type="slidenum">
              <a:rPr lang="en-US" sz="900" b="1">
                <a:solidFill>
                  <a:schemeClr val="bg2"/>
                </a:solidFill>
                <a:latin typeface="Times New Roman" pitchFamily="18" charset="0"/>
              </a:rPr>
              <a:pPr algn="ctr" eaLnBrk="0" hangingPunct="0"/>
              <a:t>5</a:t>
            </a:fld>
            <a:endParaRPr lang="en-US" sz="900" b="1">
              <a:solidFill>
                <a:schemeClr val="bg2"/>
              </a:solidFill>
              <a:latin typeface="Times New Roman" pitchFamily="18" charset="0"/>
            </a:endParaRPr>
          </a:p>
        </p:txBody>
      </p:sp>
      <p:sp>
        <p:nvSpPr>
          <p:cNvPr id="6147" name="Rectangle 2"/>
          <p:cNvSpPr>
            <a:spLocks noGrp="1" noChangeArrowheads="1"/>
          </p:cNvSpPr>
          <p:nvPr>
            <p:ph type="body" idx="4294967295"/>
          </p:nvPr>
        </p:nvSpPr>
        <p:spPr>
          <a:xfrm>
            <a:off x="152400" y="609600"/>
            <a:ext cx="8839200" cy="5715000"/>
          </a:xfrm>
        </p:spPr>
        <p:txBody>
          <a:bodyPr/>
          <a:lstStyle/>
          <a:p>
            <a:pPr marL="381000" indent="-381000" eaLnBrk="1" hangingPunct="1">
              <a:defRPr/>
            </a:pPr>
            <a:r>
              <a:rPr lang="en-US" sz="2000" dirty="0" smtClean="0"/>
              <a:t>U.S. Mission to NATO</a:t>
            </a:r>
          </a:p>
          <a:p>
            <a:pPr marL="800100" lvl="1" indent="-342900" eaLnBrk="1" hangingPunct="1">
              <a:defRPr/>
            </a:pPr>
            <a:r>
              <a:rPr lang="en-US" sz="1800" dirty="0" smtClean="0"/>
              <a:t>David Wright, Chief, ILD, +32.(0)2.724.3222</a:t>
            </a:r>
          </a:p>
          <a:p>
            <a:pPr marL="381000" indent="-381000" eaLnBrk="1" hangingPunct="1">
              <a:defRPr/>
            </a:pPr>
            <a:r>
              <a:rPr lang="en-US" sz="2000" dirty="0" smtClean="0"/>
              <a:t>Industry</a:t>
            </a:r>
          </a:p>
          <a:p>
            <a:pPr marL="800100" lvl="1" indent="-342900" eaLnBrk="1" hangingPunct="1">
              <a:defRPr/>
            </a:pPr>
            <a:r>
              <a:rPr lang="en-US" sz="1800" dirty="0" smtClean="0"/>
              <a:t>Thales, Siemens, IBM, Getronics, SAIC, GD, </a:t>
            </a:r>
            <a:r>
              <a:rPr lang="en-US" sz="1800" dirty="0" err="1" smtClean="0"/>
              <a:t>GlobeCommSystems</a:t>
            </a:r>
            <a:r>
              <a:rPr lang="en-US" sz="1800" dirty="0" smtClean="0"/>
              <a:t>, Raytheon, CSC, Lockheed</a:t>
            </a:r>
          </a:p>
          <a:p>
            <a:pPr marL="381000" indent="-381000" eaLnBrk="1" hangingPunct="1">
              <a:defRPr/>
            </a:pPr>
            <a:r>
              <a:rPr lang="en-US" sz="2000" dirty="0" smtClean="0"/>
              <a:t>Academic/FFRDC</a:t>
            </a:r>
          </a:p>
          <a:p>
            <a:pPr marL="838200" lvl="3" indent="-381000" eaLnBrk="1" hangingPunct="1">
              <a:buFontTx/>
              <a:buNone/>
              <a:defRPr/>
            </a:pPr>
            <a:r>
              <a:rPr lang="en-US" dirty="0" smtClean="0"/>
              <a:t>None (NATO does not partner with Academic Institutions)</a:t>
            </a:r>
          </a:p>
          <a:p>
            <a:pPr marL="381000" indent="-381000" eaLnBrk="1" hangingPunct="1">
              <a:defRPr/>
            </a:pPr>
            <a:r>
              <a:rPr lang="en-US" sz="2000" dirty="0" smtClean="0"/>
              <a:t>ManTech </a:t>
            </a:r>
          </a:p>
          <a:p>
            <a:pPr marL="800100" lvl="1" indent="-342900" eaLnBrk="1" hangingPunct="1">
              <a:defRPr/>
            </a:pPr>
            <a:r>
              <a:rPr lang="en-US" sz="1800" dirty="0" smtClean="0"/>
              <a:t>Michael Polmar – SVp GCIS – (GSM) +1.703.814.8367</a:t>
            </a:r>
          </a:p>
          <a:p>
            <a:pPr marL="800100" lvl="1" indent="-342900" eaLnBrk="1" hangingPunct="1">
              <a:buNone/>
              <a:defRPr/>
            </a:pPr>
            <a:r>
              <a:rPr lang="en-US" sz="1800" dirty="0" smtClean="0"/>
              <a:t>	</a:t>
            </a:r>
            <a:r>
              <a:rPr lang="en-US" sz="1800" dirty="0" smtClean="0">
                <a:hlinkClick r:id="rId3"/>
              </a:rPr>
              <a:t>Michael.Polmar@ManTech.com</a:t>
            </a:r>
            <a:endParaRPr lang="en-US" sz="1800" dirty="0" smtClean="0"/>
          </a:p>
          <a:p>
            <a:pPr marL="800100" lvl="1" indent="-342900" eaLnBrk="1" hangingPunct="1">
              <a:defRPr/>
            </a:pPr>
            <a:r>
              <a:rPr lang="en-US" sz="1800" dirty="0" smtClean="0"/>
              <a:t>Lindy Martin – NATO Account Manager/BD – (GSM) +1.719.440.4321</a:t>
            </a:r>
          </a:p>
          <a:p>
            <a:pPr marL="1200150" lvl="2" indent="-342900" eaLnBrk="1" hangingPunct="1">
              <a:buFontTx/>
              <a:buNone/>
              <a:defRPr/>
            </a:pPr>
            <a:r>
              <a:rPr lang="en-US" sz="1600" dirty="0" smtClean="0">
                <a:hlinkClick r:id="rId4"/>
              </a:rPr>
              <a:t>Lindy.Martin@ManTech.com</a:t>
            </a:r>
            <a:endParaRPr lang="en-US" sz="1600" dirty="0" smtClean="0"/>
          </a:p>
          <a:p>
            <a:pPr marL="800100" lvl="1" indent="-342900" eaLnBrk="1" hangingPunct="1">
              <a:defRPr/>
            </a:pPr>
            <a:r>
              <a:rPr lang="en-US" sz="1800" dirty="0" smtClean="0"/>
              <a:t>Joe Moeder – Deputy Director NATO Operations – (GSM) +32.(0).473.719.667</a:t>
            </a:r>
          </a:p>
          <a:p>
            <a:pPr marL="1200150" lvl="2" indent="-342900" eaLnBrk="1" hangingPunct="1">
              <a:buFontTx/>
              <a:buNone/>
              <a:defRPr/>
            </a:pPr>
            <a:r>
              <a:rPr lang="en-US" sz="1600" dirty="0" smtClean="0">
                <a:hlinkClick r:id="rId5"/>
              </a:rPr>
              <a:t>Joseph.Moeder@ManTech.com</a:t>
            </a:r>
            <a:endParaRPr lang="en-US" sz="1600" dirty="0" smtClean="0"/>
          </a:p>
          <a:p>
            <a:pPr marL="800100" lvl="1" indent="-342900" eaLnBrk="1" hangingPunct="1">
              <a:defRPr/>
            </a:pPr>
            <a:r>
              <a:rPr lang="en-US" sz="1800" dirty="0" smtClean="0"/>
              <a:t>Yvan Blomme – NATO Account Manager – (GSM) +32.(0).475.709.792</a:t>
            </a:r>
          </a:p>
          <a:p>
            <a:pPr marL="1200150" lvl="2" indent="-342900" eaLnBrk="1" hangingPunct="1">
              <a:buFontTx/>
              <a:buNone/>
              <a:defRPr/>
            </a:pPr>
            <a:r>
              <a:rPr lang="en-US" sz="1600" dirty="0" smtClean="0">
                <a:hlinkClick r:id="rId6"/>
              </a:rPr>
              <a:t>Yvan.Blomme@ManTech.com</a:t>
            </a:r>
            <a:endParaRPr lang="en-US" sz="1600" dirty="0" smtClean="0"/>
          </a:p>
          <a:p>
            <a:pPr marL="800100" lvl="1" indent="-342900" eaLnBrk="1" hangingPunct="1">
              <a:buNone/>
              <a:defRPr/>
            </a:pPr>
            <a:endParaRPr lang="en-US" sz="1800" dirty="0" smtClean="0"/>
          </a:p>
        </p:txBody>
      </p:sp>
      <p:sp>
        <p:nvSpPr>
          <p:cNvPr id="6148" name="Rectangle 3"/>
          <p:cNvSpPr>
            <a:spLocks noGrp="1" noChangeArrowheads="1"/>
          </p:cNvSpPr>
          <p:nvPr>
            <p:ph type="title" idx="4294967295"/>
          </p:nvPr>
        </p:nvSpPr>
        <p:spPr>
          <a:xfrm>
            <a:off x="593725" y="76200"/>
            <a:ext cx="7772400" cy="381000"/>
          </a:xfrm>
          <a:noFill/>
        </p:spPr>
        <p:txBody>
          <a:bodyPr/>
          <a:lstStyle/>
          <a:p>
            <a:pPr eaLnBrk="1" hangingPunct="1">
              <a:lnSpc>
                <a:spcPct val="95000"/>
              </a:lnSpc>
            </a:pPr>
            <a:r>
              <a:rPr lang="en-US" sz="2000" dirty="0" smtClean="0"/>
              <a:t>NATO Key Personnel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304801" y="1881188"/>
            <a:ext cx="6473825" cy="2524125"/>
            <a:chOff x="193" y="1584"/>
            <a:chExt cx="4078" cy="1590"/>
          </a:xfrm>
        </p:grpSpPr>
        <p:sp>
          <p:nvSpPr>
            <p:cNvPr id="244739" name="Rectangle 3"/>
            <p:cNvSpPr>
              <a:spLocks noChangeArrowheads="1"/>
            </p:cNvSpPr>
            <p:nvPr/>
          </p:nvSpPr>
          <p:spPr bwMode="auto">
            <a:xfrm>
              <a:off x="1883" y="2721"/>
              <a:ext cx="1263" cy="453"/>
            </a:xfrm>
            <a:prstGeom prst="rect">
              <a:avLst/>
            </a:prstGeom>
            <a:solidFill>
              <a:srgbClr val="00408B"/>
            </a:solidFill>
            <a:ln w="9525">
              <a:solidFill>
                <a:srgbClr val="00408B"/>
              </a:solidFill>
              <a:miter lim="800000"/>
              <a:headEnd/>
              <a:tailEnd/>
            </a:ln>
            <a:effectLst/>
          </p:spPr>
          <p:txBody>
            <a:bodyPr wrap="none" anchor="ctr"/>
            <a:lstStyle/>
            <a:p>
              <a:pPr algn="ctr">
                <a:lnSpc>
                  <a:spcPct val="100000"/>
                </a:lnSpc>
                <a:spcBef>
                  <a:spcPct val="0"/>
                </a:spcBef>
                <a:buFontTx/>
                <a:buNone/>
              </a:pPr>
              <a:endParaRPr lang="fr-BE" sz="1600">
                <a:solidFill>
                  <a:schemeClr val="bg1"/>
                </a:solidFill>
              </a:endParaRPr>
            </a:p>
          </p:txBody>
        </p:sp>
        <p:sp>
          <p:nvSpPr>
            <p:cNvPr id="244740" name="Rectangle 4"/>
            <p:cNvSpPr>
              <a:spLocks noChangeArrowheads="1"/>
            </p:cNvSpPr>
            <p:nvPr/>
          </p:nvSpPr>
          <p:spPr bwMode="auto">
            <a:xfrm>
              <a:off x="475" y="2721"/>
              <a:ext cx="1263" cy="453"/>
            </a:xfrm>
            <a:prstGeom prst="rect">
              <a:avLst/>
            </a:prstGeom>
            <a:solidFill>
              <a:srgbClr val="00408B"/>
            </a:solidFill>
            <a:ln w="9525">
              <a:solidFill>
                <a:srgbClr val="00408B"/>
              </a:solidFill>
              <a:miter lim="800000"/>
              <a:headEnd/>
              <a:tailEnd/>
            </a:ln>
            <a:effectLst/>
          </p:spPr>
          <p:txBody>
            <a:bodyPr wrap="none" anchor="ctr"/>
            <a:lstStyle/>
            <a:p>
              <a:pPr algn="ctr">
                <a:lnSpc>
                  <a:spcPct val="100000"/>
                </a:lnSpc>
                <a:spcBef>
                  <a:spcPct val="0"/>
                </a:spcBef>
                <a:buFontTx/>
                <a:buNone/>
              </a:pPr>
              <a:endParaRPr lang="fr-BE" sz="1400"/>
            </a:p>
          </p:txBody>
        </p:sp>
        <p:sp>
          <p:nvSpPr>
            <p:cNvPr id="244741" name="Rectangle 5"/>
            <p:cNvSpPr>
              <a:spLocks noChangeArrowheads="1"/>
            </p:cNvSpPr>
            <p:nvPr/>
          </p:nvSpPr>
          <p:spPr bwMode="auto">
            <a:xfrm>
              <a:off x="3008" y="1587"/>
              <a:ext cx="1263" cy="453"/>
            </a:xfrm>
            <a:prstGeom prst="rect">
              <a:avLst/>
            </a:prstGeom>
            <a:solidFill>
              <a:srgbClr val="00408B"/>
            </a:solidFill>
            <a:ln w="9525">
              <a:solidFill>
                <a:srgbClr val="00408B"/>
              </a:solidFill>
              <a:miter lim="800000"/>
              <a:headEnd/>
              <a:tailEnd/>
            </a:ln>
            <a:effectLst/>
          </p:spPr>
          <p:txBody>
            <a:bodyPr wrap="none" anchor="ctr"/>
            <a:lstStyle/>
            <a:p>
              <a:pPr algn="ctr">
                <a:lnSpc>
                  <a:spcPct val="100000"/>
                </a:lnSpc>
                <a:spcBef>
                  <a:spcPct val="0"/>
                </a:spcBef>
                <a:buFontTx/>
                <a:buNone/>
              </a:pPr>
              <a:endParaRPr lang="fr-BE" sz="1600"/>
            </a:p>
          </p:txBody>
        </p:sp>
        <p:sp>
          <p:nvSpPr>
            <p:cNvPr id="244742" name="Rectangle 6"/>
            <p:cNvSpPr>
              <a:spLocks noChangeArrowheads="1"/>
            </p:cNvSpPr>
            <p:nvPr/>
          </p:nvSpPr>
          <p:spPr bwMode="auto">
            <a:xfrm>
              <a:off x="193" y="1599"/>
              <a:ext cx="1152" cy="453"/>
            </a:xfrm>
            <a:prstGeom prst="rect">
              <a:avLst/>
            </a:prstGeom>
            <a:solidFill>
              <a:srgbClr val="00408B"/>
            </a:solidFill>
            <a:ln w="9525">
              <a:solidFill>
                <a:srgbClr val="00408B"/>
              </a:solidFill>
              <a:miter lim="800000"/>
              <a:headEnd/>
              <a:tailEnd/>
            </a:ln>
            <a:effectLst/>
          </p:spPr>
          <p:txBody>
            <a:bodyPr wrap="none" anchor="ctr"/>
            <a:lstStyle/>
            <a:p>
              <a:pPr algn="ctr">
                <a:lnSpc>
                  <a:spcPct val="100000"/>
                </a:lnSpc>
                <a:spcBef>
                  <a:spcPct val="0"/>
                </a:spcBef>
                <a:buFontTx/>
                <a:buNone/>
              </a:pPr>
              <a:endParaRPr lang="fr-BE" sz="1800"/>
            </a:p>
          </p:txBody>
        </p:sp>
        <p:sp>
          <p:nvSpPr>
            <p:cNvPr id="244743" name="Rectangle 7"/>
            <p:cNvSpPr>
              <a:spLocks noChangeArrowheads="1"/>
            </p:cNvSpPr>
            <p:nvPr/>
          </p:nvSpPr>
          <p:spPr bwMode="auto">
            <a:xfrm>
              <a:off x="1599" y="1584"/>
              <a:ext cx="1263" cy="453"/>
            </a:xfrm>
            <a:prstGeom prst="rect">
              <a:avLst/>
            </a:prstGeom>
            <a:solidFill>
              <a:srgbClr val="00408B"/>
            </a:solidFill>
            <a:ln w="9525">
              <a:solidFill>
                <a:srgbClr val="00408B"/>
              </a:solidFill>
              <a:miter lim="800000"/>
              <a:headEnd/>
              <a:tailEnd/>
            </a:ln>
            <a:effectLst/>
          </p:spPr>
          <p:txBody>
            <a:bodyPr wrap="none" anchor="ctr"/>
            <a:lstStyle/>
            <a:p>
              <a:pPr algn="ctr">
                <a:lnSpc>
                  <a:spcPct val="100000"/>
                </a:lnSpc>
                <a:spcBef>
                  <a:spcPct val="0"/>
                </a:spcBef>
                <a:buFontTx/>
                <a:buNone/>
              </a:pPr>
              <a:endParaRPr lang="fr-BE" sz="1600"/>
            </a:p>
          </p:txBody>
        </p:sp>
      </p:grpSp>
      <p:sp>
        <p:nvSpPr>
          <p:cNvPr id="244744" name="Rectangle 8"/>
          <p:cNvSpPr>
            <a:spLocks noChangeArrowheads="1"/>
          </p:cNvSpPr>
          <p:nvPr/>
        </p:nvSpPr>
        <p:spPr bwMode="auto">
          <a:xfrm>
            <a:off x="7138988" y="4848225"/>
            <a:ext cx="2005012" cy="719138"/>
          </a:xfrm>
          <a:prstGeom prst="rect">
            <a:avLst/>
          </a:prstGeom>
          <a:solidFill>
            <a:srgbClr val="00408B"/>
          </a:solidFill>
          <a:ln w="9525">
            <a:solidFill>
              <a:srgbClr val="00408B"/>
            </a:solidFill>
            <a:miter lim="800000"/>
            <a:headEnd/>
            <a:tailEnd/>
          </a:ln>
          <a:effectLst/>
        </p:spPr>
        <p:txBody>
          <a:bodyPr wrap="none" anchor="ctr"/>
          <a:lstStyle/>
          <a:p>
            <a:pPr algn="ctr">
              <a:lnSpc>
                <a:spcPct val="100000"/>
              </a:lnSpc>
              <a:spcBef>
                <a:spcPct val="0"/>
              </a:spcBef>
              <a:buFontTx/>
              <a:buNone/>
            </a:pPr>
            <a:endParaRPr lang="fr-BE" sz="1600"/>
          </a:p>
        </p:txBody>
      </p:sp>
      <p:sp>
        <p:nvSpPr>
          <p:cNvPr id="244745" name="Rectangle 9"/>
          <p:cNvSpPr>
            <a:spLocks noChangeArrowheads="1"/>
          </p:cNvSpPr>
          <p:nvPr/>
        </p:nvSpPr>
        <p:spPr bwMode="auto">
          <a:xfrm>
            <a:off x="4876800" y="4845050"/>
            <a:ext cx="2005013" cy="719138"/>
          </a:xfrm>
          <a:prstGeom prst="rect">
            <a:avLst/>
          </a:prstGeom>
          <a:solidFill>
            <a:srgbClr val="00408B"/>
          </a:solidFill>
          <a:ln w="9525">
            <a:solidFill>
              <a:srgbClr val="00408B"/>
            </a:solidFill>
            <a:miter lim="800000"/>
            <a:headEnd/>
            <a:tailEnd/>
          </a:ln>
          <a:effectLst/>
        </p:spPr>
        <p:txBody>
          <a:bodyPr wrap="none" anchor="ctr"/>
          <a:lstStyle/>
          <a:p>
            <a:pPr algn="ctr">
              <a:lnSpc>
                <a:spcPct val="100000"/>
              </a:lnSpc>
              <a:spcBef>
                <a:spcPct val="0"/>
              </a:spcBef>
              <a:buFontTx/>
              <a:buNone/>
            </a:pPr>
            <a:endParaRPr lang="fr-BE" sz="1600"/>
          </a:p>
        </p:txBody>
      </p:sp>
      <p:sp>
        <p:nvSpPr>
          <p:cNvPr id="244746" name="Rectangle 10"/>
          <p:cNvSpPr>
            <a:spLocks noChangeArrowheads="1"/>
          </p:cNvSpPr>
          <p:nvPr/>
        </p:nvSpPr>
        <p:spPr bwMode="auto">
          <a:xfrm>
            <a:off x="6040438" y="2887663"/>
            <a:ext cx="2005012" cy="719137"/>
          </a:xfrm>
          <a:prstGeom prst="rect">
            <a:avLst/>
          </a:prstGeom>
          <a:solidFill>
            <a:srgbClr val="00408B"/>
          </a:solidFill>
          <a:ln w="9525">
            <a:noFill/>
            <a:prstDash val="sysDot"/>
            <a:miter lim="800000"/>
            <a:headEnd/>
            <a:tailEnd/>
          </a:ln>
          <a:effectLst/>
        </p:spPr>
        <p:txBody>
          <a:bodyPr wrap="none" anchor="ctr"/>
          <a:lstStyle/>
          <a:p>
            <a:pPr algn="ctr">
              <a:lnSpc>
                <a:spcPct val="100000"/>
              </a:lnSpc>
              <a:spcBef>
                <a:spcPct val="0"/>
              </a:spcBef>
              <a:buFontTx/>
              <a:buNone/>
            </a:pPr>
            <a:endParaRPr lang="fr-BE" sz="1600"/>
          </a:p>
        </p:txBody>
      </p:sp>
      <p:cxnSp>
        <p:nvCxnSpPr>
          <p:cNvPr id="244748" name="AutoShape 12"/>
          <p:cNvCxnSpPr>
            <a:cxnSpLocks noChangeShapeType="1"/>
            <a:stCxn id="244771" idx="0"/>
          </p:cNvCxnSpPr>
          <p:nvPr/>
        </p:nvCxnSpPr>
        <p:spPr bwMode="auto">
          <a:xfrm rot="5400000" flipH="1">
            <a:off x="746919" y="2677319"/>
            <a:ext cx="674688" cy="1111250"/>
          </a:xfrm>
          <a:prstGeom prst="bentConnector2">
            <a:avLst/>
          </a:prstGeom>
          <a:noFill/>
          <a:ln w="9525">
            <a:noFill/>
            <a:miter lim="800000"/>
            <a:headEnd/>
            <a:tailEnd/>
          </a:ln>
          <a:effectLst/>
        </p:spPr>
      </p:cxnSp>
      <p:cxnSp>
        <p:nvCxnSpPr>
          <p:cNvPr id="244749" name="AutoShape 13"/>
          <p:cNvCxnSpPr>
            <a:cxnSpLocks noChangeShapeType="1"/>
          </p:cNvCxnSpPr>
          <p:nvPr/>
        </p:nvCxnSpPr>
        <p:spPr bwMode="auto">
          <a:xfrm rot="5400000" flipH="1">
            <a:off x="881063" y="2921000"/>
            <a:ext cx="1084262" cy="433388"/>
          </a:xfrm>
          <a:prstGeom prst="bentConnector3">
            <a:avLst>
              <a:gd name="adj1" fmla="val 49926"/>
            </a:avLst>
          </a:prstGeom>
          <a:noFill/>
          <a:ln w="9525">
            <a:solidFill>
              <a:srgbClr val="00408B"/>
            </a:solidFill>
            <a:miter lim="800000"/>
            <a:headEnd/>
            <a:tailEnd/>
          </a:ln>
          <a:effectLst/>
        </p:spPr>
      </p:cxnSp>
      <p:sp>
        <p:nvSpPr>
          <p:cNvPr id="244750" name="Line 14"/>
          <p:cNvSpPr>
            <a:spLocks noChangeShapeType="1"/>
          </p:cNvSpPr>
          <p:nvPr/>
        </p:nvSpPr>
        <p:spPr bwMode="auto">
          <a:xfrm>
            <a:off x="1624013" y="3136900"/>
            <a:ext cx="5757862" cy="0"/>
          </a:xfrm>
          <a:prstGeom prst="line">
            <a:avLst/>
          </a:prstGeom>
          <a:noFill/>
          <a:ln w="9525">
            <a:solidFill>
              <a:srgbClr val="00408B"/>
            </a:solidFill>
            <a:round/>
            <a:headEnd/>
            <a:tailEnd/>
          </a:ln>
          <a:effectLst/>
        </p:spPr>
        <p:txBody>
          <a:bodyPr wrap="none" anchor="ctr"/>
          <a:lstStyle/>
          <a:p>
            <a:endParaRPr lang="en-US"/>
          </a:p>
        </p:txBody>
      </p:sp>
      <p:sp>
        <p:nvSpPr>
          <p:cNvPr id="244751" name="Line 15"/>
          <p:cNvSpPr>
            <a:spLocks noChangeShapeType="1"/>
          </p:cNvSpPr>
          <p:nvPr/>
        </p:nvSpPr>
        <p:spPr bwMode="auto">
          <a:xfrm>
            <a:off x="3970338" y="3141663"/>
            <a:ext cx="0" cy="719137"/>
          </a:xfrm>
          <a:prstGeom prst="line">
            <a:avLst/>
          </a:prstGeom>
          <a:noFill/>
          <a:ln w="9525">
            <a:solidFill>
              <a:srgbClr val="00408B"/>
            </a:solidFill>
            <a:round/>
            <a:headEnd/>
            <a:tailEnd/>
          </a:ln>
          <a:effectLst/>
        </p:spPr>
        <p:txBody>
          <a:bodyPr wrap="none" anchor="ctr"/>
          <a:lstStyle/>
          <a:p>
            <a:endParaRPr lang="en-US"/>
          </a:p>
        </p:txBody>
      </p:sp>
      <p:sp>
        <p:nvSpPr>
          <p:cNvPr id="244752" name="Line 16"/>
          <p:cNvSpPr>
            <a:spLocks noChangeShapeType="1"/>
          </p:cNvSpPr>
          <p:nvPr/>
        </p:nvSpPr>
        <p:spPr bwMode="auto">
          <a:xfrm>
            <a:off x="3438525" y="2419350"/>
            <a:ext cx="0" cy="719138"/>
          </a:xfrm>
          <a:prstGeom prst="line">
            <a:avLst/>
          </a:prstGeom>
          <a:noFill/>
          <a:ln w="9525">
            <a:solidFill>
              <a:srgbClr val="00408B"/>
            </a:solidFill>
            <a:round/>
            <a:headEnd/>
            <a:tailEnd/>
          </a:ln>
          <a:effectLst/>
        </p:spPr>
        <p:txBody>
          <a:bodyPr wrap="none" anchor="ctr"/>
          <a:lstStyle/>
          <a:p>
            <a:endParaRPr lang="en-US"/>
          </a:p>
        </p:txBody>
      </p:sp>
      <p:sp>
        <p:nvSpPr>
          <p:cNvPr id="244753" name="Line 17"/>
          <p:cNvSpPr>
            <a:spLocks noChangeShapeType="1"/>
          </p:cNvSpPr>
          <p:nvPr/>
        </p:nvSpPr>
        <p:spPr bwMode="auto">
          <a:xfrm>
            <a:off x="5648325" y="2409825"/>
            <a:ext cx="0" cy="719138"/>
          </a:xfrm>
          <a:prstGeom prst="line">
            <a:avLst/>
          </a:prstGeom>
          <a:noFill/>
          <a:ln w="9525">
            <a:solidFill>
              <a:srgbClr val="00408B"/>
            </a:solidFill>
            <a:round/>
            <a:headEnd/>
            <a:tailEnd/>
          </a:ln>
          <a:effectLst/>
        </p:spPr>
        <p:txBody>
          <a:bodyPr wrap="none" anchor="ctr"/>
          <a:lstStyle/>
          <a:p>
            <a:endParaRPr lang="en-US"/>
          </a:p>
        </p:txBody>
      </p:sp>
      <p:sp>
        <p:nvSpPr>
          <p:cNvPr id="244754" name="Text Box 18"/>
          <p:cNvSpPr txBox="1">
            <a:spLocks noChangeArrowheads="1"/>
          </p:cNvSpPr>
          <p:nvPr/>
        </p:nvSpPr>
        <p:spPr bwMode="auto">
          <a:xfrm>
            <a:off x="4157663" y="533400"/>
            <a:ext cx="2074862" cy="244475"/>
          </a:xfrm>
          <a:prstGeom prst="rect">
            <a:avLst/>
          </a:prstGeom>
          <a:noFill/>
          <a:ln w="9525">
            <a:noFill/>
            <a:miter lim="800000"/>
            <a:headEnd/>
            <a:tailEnd/>
          </a:ln>
          <a:effectLst/>
        </p:spPr>
        <p:txBody>
          <a:bodyPr wrap="none" lIns="72000" tIns="0" rIns="72000" bIns="0">
            <a:spAutoFit/>
          </a:bodyPr>
          <a:lstStyle/>
          <a:p>
            <a:pPr algn="ctr">
              <a:lnSpc>
                <a:spcPct val="100000"/>
              </a:lnSpc>
              <a:spcBef>
                <a:spcPct val="0"/>
              </a:spcBef>
              <a:buFontTx/>
              <a:buNone/>
            </a:pPr>
            <a:r>
              <a:rPr lang="en-GB" sz="1600"/>
              <a:t>National Authorities</a:t>
            </a:r>
            <a:endParaRPr lang="en-US" sz="1600"/>
          </a:p>
        </p:txBody>
      </p:sp>
      <p:sp>
        <p:nvSpPr>
          <p:cNvPr id="244755" name="Text Box 19"/>
          <p:cNvSpPr txBox="1">
            <a:spLocks noChangeArrowheads="1"/>
          </p:cNvSpPr>
          <p:nvPr/>
        </p:nvSpPr>
        <p:spPr bwMode="auto">
          <a:xfrm>
            <a:off x="2078038" y="893763"/>
            <a:ext cx="2859087" cy="488950"/>
          </a:xfrm>
          <a:prstGeom prst="rect">
            <a:avLst/>
          </a:prstGeom>
          <a:noFill/>
          <a:ln w="9525">
            <a:noFill/>
            <a:miter lim="800000"/>
            <a:headEnd/>
            <a:tailEnd/>
          </a:ln>
          <a:effectLst/>
        </p:spPr>
        <p:txBody>
          <a:bodyPr tIns="0" bIns="0">
            <a:spAutoFit/>
          </a:bodyPr>
          <a:lstStyle/>
          <a:p>
            <a:pPr algn="ctr">
              <a:lnSpc>
                <a:spcPct val="100000"/>
              </a:lnSpc>
              <a:spcBef>
                <a:spcPct val="0"/>
              </a:spcBef>
              <a:buFontTx/>
              <a:buNone/>
            </a:pPr>
            <a:r>
              <a:rPr lang="en-GB" sz="1600"/>
              <a:t>Permanent Representatives</a:t>
            </a:r>
          </a:p>
          <a:p>
            <a:pPr algn="ctr">
              <a:lnSpc>
                <a:spcPct val="100000"/>
              </a:lnSpc>
              <a:spcBef>
                <a:spcPct val="0"/>
              </a:spcBef>
              <a:buFontTx/>
              <a:buNone/>
            </a:pPr>
            <a:r>
              <a:rPr lang="en-GB" sz="1600"/>
              <a:t>(Ambassadors to NATO)</a:t>
            </a:r>
            <a:endParaRPr lang="en-US" sz="1800"/>
          </a:p>
        </p:txBody>
      </p:sp>
      <p:sp>
        <p:nvSpPr>
          <p:cNvPr id="244756" name="Text Box 20"/>
          <p:cNvSpPr txBox="1">
            <a:spLocks noChangeArrowheads="1"/>
          </p:cNvSpPr>
          <p:nvPr/>
        </p:nvSpPr>
        <p:spPr bwMode="auto">
          <a:xfrm>
            <a:off x="4905375" y="5514975"/>
            <a:ext cx="3948113" cy="336550"/>
          </a:xfrm>
          <a:prstGeom prst="rect">
            <a:avLst/>
          </a:prstGeom>
          <a:noFill/>
          <a:ln w="9525">
            <a:noFill/>
            <a:miter lim="800000"/>
            <a:headEnd/>
            <a:tailEnd/>
          </a:ln>
          <a:effectLst/>
        </p:spPr>
        <p:txBody>
          <a:bodyPr wrap="none">
            <a:spAutoFit/>
          </a:bodyPr>
          <a:lstStyle/>
          <a:p>
            <a:pPr algn="ctr">
              <a:lnSpc>
                <a:spcPct val="100000"/>
              </a:lnSpc>
              <a:spcBef>
                <a:spcPct val="0"/>
              </a:spcBef>
              <a:buFontTx/>
              <a:buNone/>
            </a:pPr>
            <a:r>
              <a:rPr lang="en-GB" sz="1600" dirty="0"/>
              <a:t>Integrated Military Command Structure</a:t>
            </a:r>
            <a:endParaRPr lang="en-US" sz="1600" dirty="0"/>
          </a:p>
        </p:txBody>
      </p:sp>
      <p:sp>
        <p:nvSpPr>
          <p:cNvPr id="244757" name="Text Box 21"/>
          <p:cNvSpPr txBox="1">
            <a:spLocks noChangeArrowheads="1"/>
          </p:cNvSpPr>
          <p:nvPr/>
        </p:nvSpPr>
        <p:spPr bwMode="auto">
          <a:xfrm>
            <a:off x="5783263" y="4046538"/>
            <a:ext cx="2216150" cy="244475"/>
          </a:xfrm>
          <a:prstGeom prst="rect">
            <a:avLst/>
          </a:prstGeom>
          <a:noFill/>
          <a:ln w="9525">
            <a:noFill/>
            <a:miter lim="800000"/>
            <a:headEnd/>
            <a:tailEnd/>
          </a:ln>
          <a:effectLst/>
        </p:spPr>
        <p:txBody>
          <a:bodyPr wrap="none" tIns="0" bIns="0">
            <a:spAutoFit/>
          </a:bodyPr>
          <a:lstStyle/>
          <a:p>
            <a:pPr algn="ctr">
              <a:lnSpc>
                <a:spcPct val="100000"/>
              </a:lnSpc>
              <a:spcBef>
                <a:spcPct val="0"/>
              </a:spcBef>
              <a:buFontTx/>
              <a:buNone/>
            </a:pPr>
            <a:r>
              <a:rPr lang="en-GB" sz="1600"/>
              <a:t>Strategic Commands</a:t>
            </a:r>
            <a:endParaRPr lang="en-US" sz="1600"/>
          </a:p>
        </p:txBody>
      </p:sp>
      <p:cxnSp>
        <p:nvCxnSpPr>
          <p:cNvPr id="244758" name="AutoShape 22"/>
          <p:cNvCxnSpPr>
            <a:cxnSpLocks noChangeShapeType="1"/>
            <a:endCxn id="244769" idx="0"/>
          </p:cNvCxnSpPr>
          <p:nvPr/>
        </p:nvCxnSpPr>
        <p:spPr bwMode="auto">
          <a:xfrm rot="10800000" flipV="1">
            <a:off x="5756275" y="4516438"/>
            <a:ext cx="1138238" cy="212725"/>
          </a:xfrm>
          <a:prstGeom prst="bentConnector2">
            <a:avLst/>
          </a:prstGeom>
          <a:noFill/>
          <a:ln w="9525">
            <a:solidFill>
              <a:srgbClr val="00408B"/>
            </a:solidFill>
            <a:miter lim="800000"/>
            <a:headEnd/>
            <a:tailEnd/>
          </a:ln>
          <a:effectLst/>
        </p:spPr>
      </p:cxnSp>
      <p:cxnSp>
        <p:nvCxnSpPr>
          <p:cNvPr id="244759" name="AutoShape 23"/>
          <p:cNvCxnSpPr>
            <a:cxnSpLocks noChangeShapeType="1"/>
            <a:endCxn id="244768" idx="0"/>
          </p:cNvCxnSpPr>
          <p:nvPr/>
        </p:nvCxnSpPr>
        <p:spPr bwMode="auto">
          <a:xfrm>
            <a:off x="6813550" y="4516438"/>
            <a:ext cx="1204913" cy="215900"/>
          </a:xfrm>
          <a:prstGeom prst="bentConnector2">
            <a:avLst/>
          </a:prstGeom>
          <a:noFill/>
          <a:ln w="9525">
            <a:solidFill>
              <a:srgbClr val="00408B"/>
            </a:solidFill>
            <a:miter lim="800000"/>
            <a:headEnd/>
            <a:tailEnd/>
          </a:ln>
          <a:effectLst/>
        </p:spPr>
      </p:cxnSp>
      <p:sp>
        <p:nvSpPr>
          <p:cNvPr id="244760" name="Line 24"/>
          <p:cNvSpPr>
            <a:spLocks noChangeShapeType="1"/>
          </p:cNvSpPr>
          <p:nvPr/>
        </p:nvSpPr>
        <p:spPr bwMode="auto">
          <a:xfrm>
            <a:off x="6889750" y="4381500"/>
            <a:ext cx="0" cy="133350"/>
          </a:xfrm>
          <a:prstGeom prst="line">
            <a:avLst/>
          </a:prstGeom>
          <a:noFill/>
          <a:ln w="9525">
            <a:solidFill>
              <a:srgbClr val="00408B"/>
            </a:solidFill>
            <a:round/>
            <a:headEnd/>
            <a:tailEnd/>
          </a:ln>
          <a:effectLst/>
        </p:spPr>
        <p:txBody>
          <a:bodyPr wrap="none" anchor="ctr"/>
          <a:lstStyle/>
          <a:p>
            <a:endParaRPr lang="en-US"/>
          </a:p>
        </p:txBody>
      </p:sp>
      <p:sp>
        <p:nvSpPr>
          <p:cNvPr id="244761" name="Text Box 25"/>
          <p:cNvSpPr txBox="1">
            <a:spLocks noChangeArrowheads="1"/>
          </p:cNvSpPr>
          <p:nvPr/>
        </p:nvSpPr>
        <p:spPr bwMode="auto">
          <a:xfrm>
            <a:off x="5554663" y="3594100"/>
            <a:ext cx="2686050" cy="244475"/>
          </a:xfrm>
          <a:prstGeom prst="rect">
            <a:avLst/>
          </a:prstGeom>
          <a:noFill/>
          <a:ln w="9525">
            <a:noFill/>
            <a:miter lim="800000"/>
            <a:headEnd/>
            <a:tailEnd/>
          </a:ln>
          <a:effectLst/>
        </p:spPr>
        <p:txBody>
          <a:bodyPr wrap="none" tIns="0" bIns="0">
            <a:spAutoFit/>
          </a:bodyPr>
          <a:lstStyle/>
          <a:p>
            <a:pPr algn="ctr">
              <a:lnSpc>
                <a:spcPct val="100000"/>
              </a:lnSpc>
              <a:spcBef>
                <a:spcPct val="0"/>
              </a:spcBef>
              <a:buFontTx/>
              <a:buNone/>
            </a:pPr>
            <a:r>
              <a:rPr lang="en-GB" sz="1600"/>
              <a:t>International Military Staff</a:t>
            </a:r>
            <a:endParaRPr lang="en-US" sz="1600"/>
          </a:p>
        </p:txBody>
      </p:sp>
      <p:sp>
        <p:nvSpPr>
          <p:cNvPr id="244762" name="Line 26"/>
          <p:cNvSpPr>
            <a:spLocks noChangeShapeType="1"/>
          </p:cNvSpPr>
          <p:nvPr/>
        </p:nvSpPr>
        <p:spPr bwMode="auto">
          <a:xfrm>
            <a:off x="6899275" y="3867150"/>
            <a:ext cx="0" cy="123825"/>
          </a:xfrm>
          <a:prstGeom prst="line">
            <a:avLst/>
          </a:prstGeom>
          <a:noFill/>
          <a:ln w="9525">
            <a:solidFill>
              <a:srgbClr val="00408B"/>
            </a:solidFill>
            <a:round/>
            <a:headEnd/>
            <a:tailEnd/>
          </a:ln>
          <a:effectLst/>
        </p:spPr>
        <p:txBody>
          <a:bodyPr wrap="none" anchor="ctr"/>
          <a:lstStyle/>
          <a:p>
            <a:endParaRPr lang="en-US"/>
          </a:p>
        </p:txBody>
      </p:sp>
      <p:sp>
        <p:nvSpPr>
          <p:cNvPr id="244763" name="Line 27"/>
          <p:cNvSpPr>
            <a:spLocks noChangeShapeType="1"/>
          </p:cNvSpPr>
          <p:nvPr/>
        </p:nvSpPr>
        <p:spPr bwMode="auto">
          <a:xfrm flipV="1">
            <a:off x="1208088" y="2333625"/>
            <a:ext cx="0" cy="561975"/>
          </a:xfrm>
          <a:prstGeom prst="line">
            <a:avLst/>
          </a:prstGeom>
          <a:noFill/>
          <a:ln w="9525">
            <a:solidFill>
              <a:srgbClr val="00408B"/>
            </a:solidFill>
            <a:round/>
            <a:headEnd/>
            <a:tailEnd/>
          </a:ln>
          <a:effectLst/>
        </p:spPr>
        <p:txBody>
          <a:bodyPr wrap="none" anchor="ctr"/>
          <a:lstStyle/>
          <a:p>
            <a:endParaRPr lang="en-US"/>
          </a:p>
        </p:txBody>
      </p:sp>
      <p:sp>
        <p:nvSpPr>
          <p:cNvPr id="244764" name="Text Box 28"/>
          <p:cNvSpPr txBox="1">
            <a:spLocks noChangeArrowheads="1"/>
          </p:cNvSpPr>
          <p:nvPr/>
        </p:nvSpPr>
        <p:spPr bwMode="auto">
          <a:xfrm>
            <a:off x="5494338" y="881063"/>
            <a:ext cx="2859087" cy="488950"/>
          </a:xfrm>
          <a:prstGeom prst="rect">
            <a:avLst/>
          </a:prstGeom>
          <a:noFill/>
          <a:ln w="9525">
            <a:noFill/>
            <a:miter lim="800000"/>
            <a:headEnd/>
            <a:tailEnd/>
          </a:ln>
          <a:effectLst/>
        </p:spPr>
        <p:txBody>
          <a:bodyPr tIns="0" bIns="0">
            <a:spAutoFit/>
          </a:bodyPr>
          <a:lstStyle/>
          <a:p>
            <a:pPr algn="ctr">
              <a:lnSpc>
                <a:spcPct val="100000"/>
              </a:lnSpc>
              <a:spcBef>
                <a:spcPct val="0"/>
              </a:spcBef>
              <a:buFontTx/>
              <a:buNone/>
            </a:pPr>
            <a:r>
              <a:rPr lang="en-GB" sz="1600"/>
              <a:t>Military Representatives</a:t>
            </a:r>
          </a:p>
          <a:p>
            <a:pPr algn="ctr">
              <a:lnSpc>
                <a:spcPct val="100000"/>
              </a:lnSpc>
              <a:spcBef>
                <a:spcPct val="0"/>
              </a:spcBef>
              <a:buFontTx/>
              <a:buNone/>
            </a:pPr>
            <a:r>
              <a:rPr lang="en-GB" sz="1600"/>
              <a:t>to NATO</a:t>
            </a:r>
            <a:endParaRPr lang="en-US" sz="1600"/>
          </a:p>
        </p:txBody>
      </p:sp>
      <p:cxnSp>
        <p:nvCxnSpPr>
          <p:cNvPr id="244765" name="AutoShape 29"/>
          <p:cNvCxnSpPr>
            <a:cxnSpLocks noChangeShapeType="1"/>
            <a:endCxn id="244772" idx="0"/>
          </p:cNvCxnSpPr>
          <p:nvPr/>
        </p:nvCxnSpPr>
        <p:spPr bwMode="auto">
          <a:xfrm rot="5400000" flipV="1">
            <a:off x="3432175" y="-458787"/>
            <a:ext cx="3175" cy="4454525"/>
          </a:xfrm>
          <a:prstGeom prst="bentConnector3">
            <a:avLst>
              <a:gd name="adj1" fmla="val -7200000"/>
            </a:avLst>
          </a:prstGeom>
          <a:noFill/>
          <a:ln w="12700">
            <a:solidFill>
              <a:srgbClr val="00408B"/>
            </a:solidFill>
            <a:prstDash val="sysDot"/>
            <a:miter lim="800000"/>
            <a:headEnd/>
            <a:tailEnd/>
          </a:ln>
          <a:effectLst/>
        </p:spPr>
      </p:cxnSp>
      <p:sp>
        <p:nvSpPr>
          <p:cNvPr id="244766" name="Line 30"/>
          <p:cNvSpPr>
            <a:spLocks noChangeShapeType="1"/>
          </p:cNvSpPr>
          <p:nvPr/>
        </p:nvSpPr>
        <p:spPr bwMode="auto">
          <a:xfrm flipH="1" flipV="1">
            <a:off x="3436938" y="1428750"/>
            <a:ext cx="9525" cy="990600"/>
          </a:xfrm>
          <a:prstGeom prst="line">
            <a:avLst/>
          </a:prstGeom>
          <a:noFill/>
          <a:ln w="12700">
            <a:solidFill>
              <a:srgbClr val="00408B"/>
            </a:solidFill>
            <a:prstDash val="sysDot"/>
            <a:round/>
            <a:headEnd/>
            <a:tailEnd/>
          </a:ln>
          <a:effectLst/>
        </p:spPr>
        <p:txBody>
          <a:bodyPr wrap="none" anchor="ctr"/>
          <a:lstStyle/>
          <a:p>
            <a:endParaRPr lang="en-US"/>
          </a:p>
        </p:txBody>
      </p:sp>
      <p:sp>
        <p:nvSpPr>
          <p:cNvPr id="244767" name="Line 31"/>
          <p:cNvSpPr>
            <a:spLocks noChangeShapeType="1"/>
          </p:cNvSpPr>
          <p:nvPr/>
        </p:nvSpPr>
        <p:spPr bwMode="auto">
          <a:xfrm flipV="1">
            <a:off x="6927850" y="1428750"/>
            <a:ext cx="0" cy="1439863"/>
          </a:xfrm>
          <a:prstGeom prst="line">
            <a:avLst/>
          </a:prstGeom>
          <a:noFill/>
          <a:ln w="12700">
            <a:solidFill>
              <a:srgbClr val="00408B"/>
            </a:solidFill>
            <a:prstDash val="sysDot"/>
            <a:round/>
            <a:headEnd/>
            <a:tailEnd/>
          </a:ln>
          <a:effectLst/>
        </p:spPr>
        <p:txBody>
          <a:bodyPr wrap="none" anchor="ctr"/>
          <a:lstStyle/>
          <a:p>
            <a:endParaRPr lang="en-US"/>
          </a:p>
        </p:txBody>
      </p:sp>
      <p:sp>
        <p:nvSpPr>
          <p:cNvPr id="244768" name="Rectangle 32"/>
          <p:cNvSpPr>
            <a:spLocks noChangeArrowheads="1"/>
          </p:cNvSpPr>
          <p:nvPr/>
        </p:nvSpPr>
        <p:spPr bwMode="auto">
          <a:xfrm>
            <a:off x="7015163" y="4732338"/>
            <a:ext cx="2005012" cy="719137"/>
          </a:xfrm>
          <a:prstGeom prst="rect">
            <a:avLst/>
          </a:prstGeom>
          <a:solidFill>
            <a:schemeClr val="bg1"/>
          </a:solidFill>
          <a:ln w="9525">
            <a:solidFill>
              <a:srgbClr val="00408B"/>
            </a:solidFill>
            <a:miter lim="800000"/>
            <a:headEnd/>
            <a:tailEnd/>
          </a:ln>
          <a:effectLst/>
        </p:spPr>
        <p:txBody>
          <a:bodyPr wrap="none" anchor="ctr"/>
          <a:lstStyle/>
          <a:p>
            <a:pPr algn="ctr">
              <a:lnSpc>
                <a:spcPct val="100000"/>
              </a:lnSpc>
              <a:spcBef>
                <a:spcPct val="0"/>
              </a:spcBef>
              <a:buFontTx/>
              <a:buNone/>
            </a:pPr>
            <a:r>
              <a:rPr lang="en-GB" sz="1600"/>
              <a:t>Allied Command</a:t>
            </a:r>
          </a:p>
          <a:p>
            <a:pPr algn="ctr">
              <a:lnSpc>
                <a:spcPct val="100000"/>
              </a:lnSpc>
              <a:spcBef>
                <a:spcPct val="0"/>
              </a:spcBef>
              <a:buFontTx/>
              <a:buNone/>
            </a:pPr>
            <a:r>
              <a:rPr lang="en-GB" sz="1600"/>
              <a:t>Transformation</a:t>
            </a:r>
            <a:endParaRPr lang="en-US" sz="1600"/>
          </a:p>
        </p:txBody>
      </p:sp>
      <p:sp>
        <p:nvSpPr>
          <p:cNvPr id="244769" name="Rectangle 33"/>
          <p:cNvSpPr>
            <a:spLocks noChangeArrowheads="1"/>
          </p:cNvSpPr>
          <p:nvPr/>
        </p:nvSpPr>
        <p:spPr bwMode="auto">
          <a:xfrm>
            <a:off x="4752975" y="4729163"/>
            <a:ext cx="2005013" cy="719137"/>
          </a:xfrm>
          <a:prstGeom prst="rect">
            <a:avLst/>
          </a:prstGeom>
          <a:solidFill>
            <a:schemeClr val="bg1"/>
          </a:solidFill>
          <a:ln w="9525">
            <a:solidFill>
              <a:srgbClr val="00408B"/>
            </a:solidFill>
            <a:miter lim="800000"/>
            <a:headEnd/>
            <a:tailEnd/>
          </a:ln>
          <a:effectLst/>
        </p:spPr>
        <p:txBody>
          <a:bodyPr wrap="none" anchor="ctr"/>
          <a:lstStyle/>
          <a:p>
            <a:pPr algn="ctr">
              <a:lnSpc>
                <a:spcPct val="100000"/>
              </a:lnSpc>
              <a:spcBef>
                <a:spcPct val="0"/>
              </a:spcBef>
              <a:buFontTx/>
              <a:buNone/>
            </a:pPr>
            <a:r>
              <a:rPr lang="en-GB" sz="1600"/>
              <a:t>Allied Command</a:t>
            </a:r>
          </a:p>
          <a:p>
            <a:pPr algn="ctr">
              <a:lnSpc>
                <a:spcPct val="100000"/>
              </a:lnSpc>
              <a:spcBef>
                <a:spcPct val="0"/>
              </a:spcBef>
              <a:buFontTx/>
              <a:buNone/>
            </a:pPr>
            <a:r>
              <a:rPr lang="en-GB" sz="1600"/>
              <a:t>Operations</a:t>
            </a:r>
            <a:endParaRPr lang="en-US" sz="1600"/>
          </a:p>
        </p:txBody>
      </p:sp>
      <p:sp>
        <p:nvSpPr>
          <p:cNvPr id="244770" name="Rectangle 34"/>
          <p:cNvSpPr>
            <a:spLocks noChangeArrowheads="1"/>
          </p:cNvSpPr>
          <p:nvPr/>
        </p:nvSpPr>
        <p:spPr bwMode="auto">
          <a:xfrm>
            <a:off x="2871788" y="3570288"/>
            <a:ext cx="2005012" cy="719137"/>
          </a:xfrm>
          <a:prstGeom prst="rect">
            <a:avLst/>
          </a:prstGeom>
          <a:solidFill>
            <a:srgbClr val="00408B"/>
          </a:solidFill>
          <a:ln w="9525">
            <a:solidFill>
              <a:srgbClr val="00408B"/>
            </a:solidFill>
            <a:miter lim="800000"/>
            <a:headEnd/>
            <a:tailEnd/>
          </a:ln>
          <a:effectLst/>
        </p:spPr>
        <p:txBody>
          <a:bodyPr wrap="none" anchor="ctr"/>
          <a:lstStyle/>
          <a:p>
            <a:pPr algn="ctr">
              <a:lnSpc>
                <a:spcPct val="100000"/>
              </a:lnSpc>
              <a:spcBef>
                <a:spcPct val="0"/>
              </a:spcBef>
              <a:buFontTx/>
              <a:buNone/>
            </a:pPr>
            <a:r>
              <a:rPr lang="en-GB" sz="1600">
                <a:solidFill>
                  <a:schemeClr val="bg1"/>
                </a:solidFill>
              </a:rPr>
              <a:t>Secretary General</a:t>
            </a:r>
            <a:endParaRPr lang="en-US" sz="1600">
              <a:solidFill>
                <a:schemeClr val="bg1"/>
              </a:solidFill>
            </a:endParaRPr>
          </a:p>
        </p:txBody>
      </p:sp>
      <p:sp>
        <p:nvSpPr>
          <p:cNvPr id="244771" name="Rectangle 35"/>
          <p:cNvSpPr>
            <a:spLocks noChangeArrowheads="1"/>
          </p:cNvSpPr>
          <p:nvPr/>
        </p:nvSpPr>
        <p:spPr bwMode="auto">
          <a:xfrm>
            <a:off x="636588" y="3570288"/>
            <a:ext cx="2005012" cy="719137"/>
          </a:xfrm>
          <a:prstGeom prst="rect">
            <a:avLst/>
          </a:prstGeom>
          <a:solidFill>
            <a:schemeClr val="bg1"/>
          </a:solidFill>
          <a:ln w="9525">
            <a:solidFill>
              <a:srgbClr val="00408B"/>
            </a:solidFill>
            <a:miter lim="800000"/>
            <a:headEnd/>
            <a:tailEnd/>
          </a:ln>
          <a:effectLst/>
        </p:spPr>
        <p:txBody>
          <a:bodyPr wrap="none" anchor="ctr"/>
          <a:lstStyle/>
          <a:p>
            <a:pPr algn="ctr">
              <a:lnSpc>
                <a:spcPct val="100000"/>
              </a:lnSpc>
              <a:spcBef>
                <a:spcPct val="0"/>
              </a:spcBef>
              <a:buFontTx/>
              <a:buNone/>
            </a:pPr>
            <a:r>
              <a:rPr lang="en-GB" sz="1400"/>
              <a:t>Committees </a:t>
            </a:r>
          </a:p>
          <a:p>
            <a:pPr algn="ctr">
              <a:lnSpc>
                <a:spcPct val="100000"/>
              </a:lnSpc>
              <a:spcBef>
                <a:spcPct val="0"/>
              </a:spcBef>
              <a:buFontTx/>
              <a:buNone/>
            </a:pPr>
            <a:r>
              <a:rPr lang="en-GB" sz="1400"/>
              <a:t>subordinate to the</a:t>
            </a:r>
          </a:p>
          <a:p>
            <a:pPr algn="ctr">
              <a:lnSpc>
                <a:spcPct val="100000"/>
              </a:lnSpc>
              <a:spcBef>
                <a:spcPct val="0"/>
              </a:spcBef>
              <a:buFontTx/>
              <a:buNone/>
            </a:pPr>
            <a:r>
              <a:rPr lang="en-GB" sz="1400"/>
              <a:t>Council, DPC and NPG</a:t>
            </a:r>
            <a:endParaRPr lang="en-US" sz="1400"/>
          </a:p>
        </p:txBody>
      </p:sp>
      <p:sp>
        <p:nvSpPr>
          <p:cNvPr id="244772" name="Rectangle 36"/>
          <p:cNvSpPr>
            <a:spLocks noChangeArrowheads="1"/>
          </p:cNvSpPr>
          <p:nvPr/>
        </p:nvSpPr>
        <p:spPr bwMode="auto">
          <a:xfrm>
            <a:off x="4657725" y="1770063"/>
            <a:ext cx="2005013" cy="719137"/>
          </a:xfrm>
          <a:prstGeom prst="rect">
            <a:avLst/>
          </a:prstGeom>
          <a:solidFill>
            <a:schemeClr val="bg1"/>
          </a:solidFill>
          <a:ln w="9525">
            <a:solidFill>
              <a:srgbClr val="00408B"/>
            </a:solidFill>
            <a:miter lim="800000"/>
            <a:headEnd/>
            <a:tailEnd/>
          </a:ln>
          <a:effectLst/>
        </p:spPr>
        <p:txBody>
          <a:bodyPr wrap="none" anchor="ctr"/>
          <a:lstStyle/>
          <a:p>
            <a:pPr algn="ctr">
              <a:lnSpc>
                <a:spcPct val="100000"/>
              </a:lnSpc>
              <a:spcBef>
                <a:spcPct val="0"/>
              </a:spcBef>
              <a:buFontTx/>
              <a:buNone/>
            </a:pPr>
            <a:r>
              <a:rPr lang="en-GB" sz="1600"/>
              <a:t>Nuclear Planning</a:t>
            </a:r>
          </a:p>
          <a:p>
            <a:pPr algn="ctr">
              <a:lnSpc>
                <a:spcPct val="100000"/>
              </a:lnSpc>
              <a:spcBef>
                <a:spcPct val="0"/>
              </a:spcBef>
              <a:buFontTx/>
              <a:buNone/>
            </a:pPr>
            <a:r>
              <a:rPr lang="en-GB" sz="1600"/>
              <a:t>Group (NPG)</a:t>
            </a:r>
            <a:endParaRPr lang="en-US" sz="1600"/>
          </a:p>
        </p:txBody>
      </p:sp>
      <p:sp>
        <p:nvSpPr>
          <p:cNvPr id="244773" name="Rectangle 37"/>
          <p:cNvSpPr>
            <a:spLocks noChangeArrowheads="1"/>
          </p:cNvSpPr>
          <p:nvPr/>
        </p:nvSpPr>
        <p:spPr bwMode="auto">
          <a:xfrm>
            <a:off x="152400" y="1752600"/>
            <a:ext cx="1852613" cy="719137"/>
          </a:xfrm>
          <a:prstGeom prst="rect">
            <a:avLst/>
          </a:prstGeom>
          <a:solidFill>
            <a:schemeClr val="bg1"/>
          </a:solidFill>
          <a:ln w="9525">
            <a:solidFill>
              <a:srgbClr val="00408B"/>
            </a:solidFill>
            <a:miter lim="800000"/>
            <a:headEnd/>
            <a:tailEnd/>
          </a:ln>
          <a:effectLst/>
        </p:spPr>
        <p:txBody>
          <a:bodyPr wrap="none" anchor="ctr"/>
          <a:lstStyle/>
          <a:p>
            <a:pPr algn="ctr">
              <a:lnSpc>
                <a:spcPct val="100000"/>
              </a:lnSpc>
              <a:spcBef>
                <a:spcPct val="0"/>
              </a:spcBef>
              <a:buFontTx/>
              <a:buNone/>
            </a:pPr>
            <a:r>
              <a:rPr lang="en-GB" sz="1600" dirty="0"/>
              <a:t>Defence Planning</a:t>
            </a:r>
          </a:p>
          <a:p>
            <a:pPr algn="ctr">
              <a:lnSpc>
                <a:spcPct val="100000"/>
              </a:lnSpc>
              <a:spcBef>
                <a:spcPct val="0"/>
              </a:spcBef>
              <a:buFontTx/>
              <a:buNone/>
            </a:pPr>
            <a:r>
              <a:rPr lang="en-GB" sz="1600" dirty="0"/>
              <a:t>Committee (DPC</a:t>
            </a:r>
            <a:r>
              <a:rPr lang="en-GB" sz="1800" dirty="0"/>
              <a:t>)</a:t>
            </a:r>
            <a:endParaRPr lang="en-US" sz="1800" dirty="0"/>
          </a:p>
        </p:txBody>
      </p:sp>
      <p:sp>
        <p:nvSpPr>
          <p:cNvPr id="244774" name="Rectangle 38"/>
          <p:cNvSpPr>
            <a:spLocks noChangeArrowheads="1"/>
          </p:cNvSpPr>
          <p:nvPr/>
        </p:nvSpPr>
        <p:spPr bwMode="auto">
          <a:xfrm>
            <a:off x="2420938" y="1765300"/>
            <a:ext cx="2005012" cy="719138"/>
          </a:xfrm>
          <a:prstGeom prst="rect">
            <a:avLst/>
          </a:prstGeom>
          <a:solidFill>
            <a:schemeClr val="bg1"/>
          </a:solidFill>
          <a:ln w="9525">
            <a:solidFill>
              <a:srgbClr val="00408B"/>
            </a:solidFill>
            <a:miter lim="800000"/>
            <a:headEnd/>
            <a:tailEnd/>
          </a:ln>
          <a:effectLst/>
        </p:spPr>
        <p:txBody>
          <a:bodyPr wrap="none" anchor="ctr"/>
          <a:lstStyle/>
          <a:p>
            <a:pPr algn="ctr">
              <a:lnSpc>
                <a:spcPct val="100000"/>
              </a:lnSpc>
              <a:spcBef>
                <a:spcPct val="0"/>
              </a:spcBef>
              <a:buFontTx/>
              <a:buNone/>
            </a:pPr>
            <a:r>
              <a:rPr lang="en-GB" sz="1600" dirty="0"/>
              <a:t>North Atlantic </a:t>
            </a:r>
          </a:p>
          <a:p>
            <a:pPr algn="ctr">
              <a:lnSpc>
                <a:spcPct val="100000"/>
              </a:lnSpc>
              <a:spcBef>
                <a:spcPct val="0"/>
              </a:spcBef>
              <a:buFontTx/>
              <a:buNone/>
            </a:pPr>
            <a:r>
              <a:rPr lang="en-GB" sz="1600" dirty="0"/>
              <a:t>Council (NAC)</a:t>
            </a:r>
            <a:endParaRPr lang="en-US" sz="1600" dirty="0"/>
          </a:p>
        </p:txBody>
      </p:sp>
      <p:sp>
        <p:nvSpPr>
          <p:cNvPr id="244775" name="Rectangle 39"/>
          <p:cNvSpPr>
            <a:spLocks noChangeArrowheads="1"/>
          </p:cNvSpPr>
          <p:nvPr/>
        </p:nvSpPr>
        <p:spPr bwMode="auto">
          <a:xfrm>
            <a:off x="5916613" y="2771775"/>
            <a:ext cx="2005012" cy="719138"/>
          </a:xfrm>
          <a:prstGeom prst="rect">
            <a:avLst/>
          </a:prstGeom>
          <a:solidFill>
            <a:schemeClr val="bg1"/>
          </a:solidFill>
          <a:ln w="9525">
            <a:solidFill>
              <a:srgbClr val="00408B"/>
            </a:solidFill>
            <a:miter lim="800000"/>
            <a:headEnd/>
            <a:tailEnd/>
          </a:ln>
          <a:effectLst/>
        </p:spPr>
        <p:txBody>
          <a:bodyPr wrap="none" anchor="ctr"/>
          <a:lstStyle/>
          <a:p>
            <a:pPr algn="ctr">
              <a:lnSpc>
                <a:spcPct val="100000"/>
              </a:lnSpc>
              <a:spcBef>
                <a:spcPct val="0"/>
              </a:spcBef>
              <a:buFontTx/>
              <a:buNone/>
            </a:pPr>
            <a:r>
              <a:rPr lang="en-GB" sz="1600"/>
              <a:t>Military Committee</a:t>
            </a:r>
          </a:p>
          <a:p>
            <a:pPr algn="ctr">
              <a:lnSpc>
                <a:spcPct val="100000"/>
              </a:lnSpc>
              <a:spcBef>
                <a:spcPct val="0"/>
              </a:spcBef>
              <a:buFontTx/>
              <a:buNone/>
            </a:pPr>
            <a:r>
              <a:rPr lang="en-GB" sz="1600"/>
              <a:t>(MC)</a:t>
            </a:r>
            <a:endParaRPr lang="en-US" sz="1600"/>
          </a:p>
        </p:txBody>
      </p:sp>
      <p:cxnSp>
        <p:nvCxnSpPr>
          <p:cNvPr id="244776" name="AutoShape 40"/>
          <p:cNvCxnSpPr>
            <a:cxnSpLocks noChangeShapeType="1"/>
            <a:stCxn id="244755" idx="0"/>
          </p:cNvCxnSpPr>
          <p:nvPr/>
        </p:nvCxnSpPr>
        <p:spPr bwMode="auto">
          <a:xfrm rot="16200000">
            <a:off x="3704431" y="461169"/>
            <a:ext cx="236538" cy="628650"/>
          </a:xfrm>
          <a:prstGeom prst="bentConnector2">
            <a:avLst/>
          </a:prstGeom>
          <a:noFill/>
          <a:ln w="12700">
            <a:solidFill>
              <a:srgbClr val="00408B"/>
            </a:solidFill>
            <a:prstDash val="sysDot"/>
            <a:miter lim="800000"/>
            <a:headEnd/>
            <a:tailEnd/>
          </a:ln>
          <a:effectLst/>
        </p:spPr>
      </p:cxnSp>
      <p:cxnSp>
        <p:nvCxnSpPr>
          <p:cNvPr id="244777" name="AutoShape 41"/>
          <p:cNvCxnSpPr>
            <a:cxnSpLocks noChangeShapeType="1"/>
            <a:stCxn id="244754" idx="3"/>
            <a:endCxn id="244764" idx="0"/>
          </p:cNvCxnSpPr>
          <p:nvPr/>
        </p:nvCxnSpPr>
        <p:spPr bwMode="auto">
          <a:xfrm>
            <a:off x="6232525" y="655638"/>
            <a:ext cx="692150" cy="225425"/>
          </a:xfrm>
          <a:prstGeom prst="bentConnector2">
            <a:avLst/>
          </a:prstGeom>
          <a:noFill/>
          <a:ln w="12700">
            <a:solidFill>
              <a:srgbClr val="00408B"/>
            </a:solidFill>
            <a:prstDash val="sysDot"/>
            <a:miter lim="800000"/>
            <a:headEnd/>
            <a:tailEnd/>
          </a:ln>
          <a:effectLst/>
        </p:spPr>
      </p:cxnSp>
      <p:sp>
        <p:nvSpPr>
          <p:cNvPr id="244778" name="Text Box 42"/>
          <p:cNvSpPr txBox="1">
            <a:spLocks noChangeArrowheads="1"/>
          </p:cNvSpPr>
          <p:nvPr/>
        </p:nvSpPr>
        <p:spPr bwMode="auto">
          <a:xfrm>
            <a:off x="2901950" y="4379913"/>
            <a:ext cx="1914525" cy="336550"/>
          </a:xfrm>
          <a:prstGeom prst="rect">
            <a:avLst/>
          </a:prstGeom>
          <a:noFill/>
          <a:ln w="9525">
            <a:noFill/>
            <a:miter lim="800000"/>
            <a:headEnd/>
            <a:tailEnd/>
          </a:ln>
          <a:effectLst/>
        </p:spPr>
        <p:txBody>
          <a:bodyPr wrap="none">
            <a:spAutoFit/>
          </a:bodyPr>
          <a:lstStyle/>
          <a:p>
            <a:pPr algn="ctr">
              <a:lnSpc>
                <a:spcPct val="100000"/>
              </a:lnSpc>
              <a:spcBef>
                <a:spcPct val="0"/>
              </a:spcBef>
              <a:buFontTx/>
              <a:buNone/>
            </a:pPr>
            <a:r>
              <a:rPr lang="en-GB" sz="1600"/>
              <a:t>International Staff</a:t>
            </a:r>
            <a:endParaRPr lang="en-US" sz="1600"/>
          </a:p>
        </p:txBody>
      </p:sp>
      <p:sp>
        <p:nvSpPr>
          <p:cNvPr id="244780" name="Text Box 44">
            <a:hlinkClick r:id="rId2" action="ppaction://hlinksldjump"/>
          </p:cNvPr>
          <p:cNvSpPr txBox="1">
            <a:spLocks noChangeArrowheads="1"/>
          </p:cNvSpPr>
          <p:nvPr/>
        </p:nvSpPr>
        <p:spPr bwMode="auto">
          <a:xfrm>
            <a:off x="717550" y="6427788"/>
            <a:ext cx="1460500" cy="366712"/>
          </a:xfrm>
          <a:prstGeom prst="rect">
            <a:avLst/>
          </a:prstGeom>
          <a:noFill/>
          <a:ln w="9525">
            <a:noFill/>
            <a:miter lim="800000"/>
            <a:headEnd/>
            <a:tailEnd/>
          </a:ln>
          <a:effectLst/>
        </p:spPr>
        <p:txBody>
          <a:bodyPr wrap="none" lIns="0" rIns="0">
            <a:spAutoFit/>
          </a:bodyPr>
          <a:lstStyle/>
          <a:p>
            <a:pPr marL="457200" indent="-457200" algn="ctr">
              <a:lnSpc>
                <a:spcPct val="100000"/>
              </a:lnSpc>
              <a:spcBef>
                <a:spcPct val="0"/>
              </a:spcBef>
              <a:buFontTx/>
              <a:buNone/>
            </a:pPr>
            <a:r>
              <a:rPr lang="fr-BE" sz="1800">
                <a:solidFill>
                  <a:schemeClr val="bg1"/>
                </a:solidFill>
              </a:rPr>
              <a:t>OVERVIEW</a:t>
            </a:r>
            <a:r>
              <a:rPr lang="en-US" sz="1800" b="0">
                <a:solidFill>
                  <a:schemeClr val="bg1"/>
                </a:solidFill>
                <a:sym typeface="Webdings" pitchFamily="18" charset="2"/>
              </a:rPr>
              <a:t></a:t>
            </a:r>
            <a:endParaRPr lang="en-US" sz="1800">
              <a:solidFill>
                <a:schemeClr val="bg1"/>
              </a:solidFill>
              <a:sym typeface="Webdings" pitchFamily="18" charset="2"/>
            </a:endParaRPr>
          </a:p>
        </p:txBody>
      </p:sp>
      <p:sp>
        <p:nvSpPr>
          <p:cNvPr id="244781" name="Text Box 45">
            <a:hlinkClick r:id="" action="ppaction://noaction"/>
          </p:cNvPr>
          <p:cNvSpPr txBox="1">
            <a:spLocks noChangeArrowheads="1"/>
          </p:cNvSpPr>
          <p:nvPr/>
        </p:nvSpPr>
        <p:spPr bwMode="auto">
          <a:xfrm>
            <a:off x="2241550" y="6426200"/>
            <a:ext cx="3136900" cy="366713"/>
          </a:xfrm>
          <a:prstGeom prst="rect">
            <a:avLst/>
          </a:prstGeom>
          <a:noFill/>
          <a:ln w="9525">
            <a:noFill/>
            <a:miter lim="800000"/>
            <a:headEnd/>
            <a:tailEnd/>
          </a:ln>
          <a:effectLst/>
        </p:spPr>
        <p:txBody>
          <a:bodyPr wrap="none" lIns="0" rIns="0">
            <a:spAutoFit/>
          </a:bodyPr>
          <a:lstStyle/>
          <a:p>
            <a:pPr marL="457200" indent="-457200" algn="ctr">
              <a:lnSpc>
                <a:spcPct val="100000"/>
              </a:lnSpc>
              <a:spcBef>
                <a:spcPct val="0"/>
              </a:spcBef>
              <a:buFontTx/>
              <a:buNone/>
            </a:pPr>
            <a:r>
              <a:rPr lang="fr-BE" sz="1800">
                <a:solidFill>
                  <a:schemeClr val="bg1"/>
                </a:solidFill>
              </a:rPr>
              <a:t>HOW DOES NATO WORK?</a:t>
            </a:r>
            <a:r>
              <a:rPr lang="en-US" sz="1800" b="0">
                <a:solidFill>
                  <a:schemeClr val="bg1"/>
                </a:solidFill>
                <a:sym typeface="Webdings" pitchFamily="18" charset="2"/>
              </a:rPr>
              <a:t></a:t>
            </a:r>
            <a:endParaRPr lang="en-US" sz="1800">
              <a:solidFill>
                <a:schemeClr val="bg1"/>
              </a:solidFill>
              <a:sym typeface="Webdings" pitchFamily="18" charset="2"/>
            </a:endParaRPr>
          </a:p>
        </p:txBody>
      </p:sp>
      <p:sp>
        <p:nvSpPr>
          <p:cNvPr id="45" name="Rectangle 3"/>
          <p:cNvSpPr>
            <a:spLocks noGrp="1" noChangeArrowheads="1"/>
          </p:cNvSpPr>
          <p:nvPr>
            <p:ph type="title" idx="4294967295"/>
          </p:nvPr>
        </p:nvSpPr>
        <p:spPr>
          <a:xfrm>
            <a:off x="593725" y="76200"/>
            <a:ext cx="7772400" cy="381000"/>
          </a:xfrm>
          <a:noFill/>
        </p:spPr>
        <p:txBody>
          <a:bodyPr/>
          <a:lstStyle/>
          <a:p>
            <a:pPr eaLnBrk="1" hangingPunct="1">
              <a:lnSpc>
                <a:spcPct val="95000"/>
              </a:lnSpc>
            </a:pPr>
            <a:r>
              <a:rPr lang="en-US" sz="2000" dirty="0" smtClean="0"/>
              <a:t>NATO </a:t>
            </a:r>
            <a:r>
              <a:rPr lang="en-US" sz="2000" dirty="0" smtClean="0"/>
              <a:t>Civil and Military Structure</a:t>
            </a:r>
            <a:endParaRPr lang="en-US" sz="2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46" name="Organization Chart 2"/>
          <p:cNvGraphicFramePr>
            <a:graphicFrameLocks/>
          </p:cNvGraphicFramePr>
          <p:nvPr/>
        </p:nvGraphicFramePr>
        <p:xfrm>
          <a:off x="533400" y="838200"/>
          <a:ext cx="7772400" cy="5054600"/>
        </p:xfrm>
        <a:graphic>
          <a:graphicData uri="http://schemas.openxmlformats.org/drawingml/2006/compatibility">
            <com:legacyDrawing xmlns:com="http://schemas.openxmlformats.org/drawingml/2006/compatibility" spid="_x0000_s31746"/>
          </a:graphicData>
        </a:graphic>
      </p:graphicFrame>
      <p:sp>
        <p:nvSpPr>
          <p:cNvPr id="4" name="Rectangle 3"/>
          <p:cNvSpPr txBox="1">
            <a:spLocks noChangeArrowheads="1"/>
          </p:cNvSpPr>
          <p:nvPr/>
        </p:nvSpPr>
        <p:spPr bwMode="auto">
          <a:xfrm>
            <a:off x="593725" y="76200"/>
            <a:ext cx="7772400" cy="38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95000"/>
              </a:lnSpc>
              <a:spcBef>
                <a:spcPct val="0"/>
              </a:spcBef>
              <a:spcAft>
                <a:spcPct val="0"/>
              </a:spcAft>
              <a:buClrTx/>
              <a:buSzTx/>
              <a:buFontTx/>
              <a:buNone/>
              <a:tabLst/>
              <a:defRPr/>
            </a:pPr>
            <a:r>
              <a:rPr kumimoji="0" lang="en-US" sz="2000" b="0" i="0" u="none" strike="noStrike" kern="0" cap="none" spc="0" normalizeH="0" baseline="0" noProof="0" dirty="0" smtClean="0">
                <a:ln>
                  <a:noFill/>
                </a:ln>
                <a:solidFill>
                  <a:schemeClr val="tx2"/>
                </a:solidFill>
                <a:effectLst/>
                <a:uLnTx/>
                <a:uFillTx/>
                <a:latin typeface="+mj-lt"/>
                <a:ea typeface="+mj-ea"/>
                <a:cs typeface="+mj-cs"/>
              </a:rPr>
              <a:t>NATO </a:t>
            </a:r>
            <a:r>
              <a:rPr kumimoji="0" lang="en-US" sz="2000" b="0" i="0" u="none" strike="noStrike" kern="0" cap="none" spc="0" normalizeH="0" baseline="0" noProof="0" dirty="0" err="1" smtClean="0">
                <a:ln>
                  <a:noFill/>
                </a:ln>
                <a:solidFill>
                  <a:schemeClr val="tx2"/>
                </a:solidFill>
                <a:effectLst/>
                <a:uLnTx/>
                <a:uFillTx/>
                <a:latin typeface="+mj-lt"/>
                <a:ea typeface="+mj-ea"/>
                <a:cs typeface="+mj-cs"/>
              </a:rPr>
              <a:t>Organisational</a:t>
            </a:r>
            <a:r>
              <a:rPr kumimoji="0" lang="en-US" sz="2000" b="0" i="0" u="none" strike="noStrike" kern="0" cap="none" spc="0" normalizeH="0" baseline="0" noProof="0" dirty="0" smtClean="0">
                <a:ln>
                  <a:noFill/>
                </a:ln>
                <a:solidFill>
                  <a:schemeClr val="tx2"/>
                </a:solidFill>
                <a:effectLst/>
                <a:uLnTx/>
                <a:uFillTx/>
                <a:latin typeface="+mj-lt"/>
                <a:ea typeface="+mj-ea"/>
                <a:cs typeface="+mj-cs"/>
              </a:rPr>
              <a:t> and Acquisition Structure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0"/>
          <p:cNvSpPr txBox="1">
            <a:spLocks noGrp="1" noChangeArrowheads="1"/>
          </p:cNvSpPr>
          <p:nvPr/>
        </p:nvSpPr>
        <p:spPr bwMode="auto">
          <a:xfrm>
            <a:off x="3451225" y="6616700"/>
            <a:ext cx="2241550" cy="241300"/>
          </a:xfrm>
          <a:prstGeom prst="rect">
            <a:avLst/>
          </a:prstGeom>
          <a:noFill/>
          <a:ln w="9525">
            <a:noFill/>
            <a:miter lim="800000"/>
            <a:headEnd/>
            <a:tailEnd/>
          </a:ln>
        </p:spPr>
        <p:txBody>
          <a:bodyPr wrap="none" lIns="92075" tIns="46038" rIns="92075" bIns="46038" anchor="ctr"/>
          <a:lstStyle/>
          <a:p>
            <a:pPr algn="ctr" eaLnBrk="0" hangingPunct="0"/>
            <a:fld id="{2D512E20-18D7-4250-BABD-5187C6B607E2}" type="slidenum">
              <a:rPr lang="en-US" sz="900" b="1">
                <a:solidFill>
                  <a:schemeClr val="bg2"/>
                </a:solidFill>
                <a:latin typeface="Times New Roman" pitchFamily="18" charset="0"/>
              </a:rPr>
              <a:pPr algn="ctr" eaLnBrk="0" hangingPunct="0"/>
              <a:t>8</a:t>
            </a:fld>
            <a:endParaRPr lang="en-US" sz="900" b="1">
              <a:solidFill>
                <a:schemeClr val="bg2"/>
              </a:solidFill>
              <a:latin typeface="Times New Roman" pitchFamily="18" charset="0"/>
            </a:endParaRPr>
          </a:p>
        </p:txBody>
      </p:sp>
      <p:sp>
        <p:nvSpPr>
          <p:cNvPr id="7171" name="Rectangle 2"/>
          <p:cNvSpPr>
            <a:spLocks noGrp="1" noChangeArrowheads="1"/>
          </p:cNvSpPr>
          <p:nvPr>
            <p:ph type="body" idx="4294967295"/>
          </p:nvPr>
        </p:nvSpPr>
        <p:spPr>
          <a:xfrm>
            <a:off x="152400" y="609600"/>
            <a:ext cx="8839200" cy="4760913"/>
          </a:xfrm>
          <a:noFill/>
        </p:spPr>
        <p:txBody>
          <a:bodyPr/>
          <a:lstStyle/>
          <a:p>
            <a:pPr marL="381000" indent="-381000" eaLnBrk="1" hangingPunct="1">
              <a:lnSpc>
                <a:spcPct val="80000"/>
              </a:lnSpc>
            </a:pPr>
            <a:r>
              <a:rPr lang="en-US" sz="1600" dirty="0" smtClean="0"/>
              <a:t>Focused Marketing OH and Captures (Representative)</a:t>
            </a:r>
          </a:p>
          <a:p>
            <a:pPr marL="800100" lvl="1" indent="-342900" eaLnBrk="1" hangingPunct="1">
              <a:lnSpc>
                <a:spcPct val="80000"/>
              </a:lnSpc>
            </a:pPr>
            <a:r>
              <a:rPr lang="en-US" sz="1400" b="1" dirty="0" smtClean="0"/>
              <a:t>NATO-Wide Video Teleconferencing </a:t>
            </a:r>
            <a:r>
              <a:rPr lang="en-US" sz="1400" dirty="0" smtClean="0"/>
              <a:t>(Prime , RFP, June 2010, Starts 01/31/11 - Expires 12/31/14, Value - $25M, Capture - Cynthia Gagnon, ManTech PM - Steve </a:t>
            </a:r>
            <a:r>
              <a:rPr lang="en-US" sz="1400" dirty="0" err="1" smtClean="0"/>
              <a:t>Schoenfelt</a:t>
            </a:r>
            <a:r>
              <a:rPr lang="en-US" sz="1400" dirty="0" smtClean="0"/>
              <a:t>, ManTech Technical Lead - Sid </a:t>
            </a:r>
            <a:r>
              <a:rPr lang="en-US" sz="1400" dirty="0" err="1" smtClean="0"/>
              <a:t>Headen</a:t>
            </a:r>
            <a:r>
              <a:rPr lang="en-US" sz="1400" dirty="0" smtClean="0"/>
              <a:t>, B&amp;P Est. </a:t>
            </a:r>
            <a:r>
              <a:rPr lang="en-US" sz="1400" dirty="0" smtClean="0"/>
              <a:t>$</a:t>
            </a:r>
            <a:r>
              <a:rPr lang="en-US" sz="1400" dirty="0" smtClean="0"/>
              <a:t>125</a:t>
            </a:r>
            <a:r>
              <a:rPr lang="en-US" sz="1400" dirty="0" smtClean="0"/>
              <a:t>K</a:t>
            </a:r>
            <a:r>
              <a:rPr lang="en-US" sz="1400" dirty="0" smtClean="0"/>
              <a:t>)</a:t>
            </a:r>
          </a:p>
          <a:p>
            <a:pPr marL="800100" lvl="1" indent="-342900" eaLnBrk="1" hangingPunct="1">
              <a:lnSpc>
                <a:spcPct val="80000"/>
              </a:lnSpc>
            </a:pPr>
            <a:r>
              <a:rPr lang="en-US" sz="1400" b="1" dirty="0" smtClean="0"/>
              <a:t>Spectrum Management and Direction Finding System </a:t>
            </a:r>
            <a:r>
              <a:rPr lang="en-US" sz="1400" dirty="0" smtClean="0"/>
              <a:t>(Prime, Starts  06/30/2010 - Expires 12/31/2010, Value - $14.9M, Capture - Unidentified, ManTech PM - Unidentified, ManTech Technical Lead – Unidentified, B&amp;P Est. </a:t>
            </a:r>
            <a:r>
              <a:rPr lang="en-US" sz="1400" dirty="0" smtClean="0"/>
              <a:t>$</a:t>
            </a:r>
            <a:r>
              <a:rPr lang="en-US" sz="1400" dirty="0" smtClean="0"/>
              <a:t>75</a:t>
            </a:r>
            <a:r>
              <a:rPr lang="en-US" sz="1400" dirty="0" smtClean="0"/>
              <a:t>K</a:t>
            </a:r>
            <a:r>
              <a:rPr lang="en-US" sz="1400" dirty="0" smtClean="0"/>
              <a:t>)</a:t>
            </a:r>
          </a:p>
          <a:p>
            <a:pPr marL="800100" lvl="1" indent="-342900" eaLnBrk="1" hangingPunct="1">
              <a:lnSpc>
                <a:spcPct val="80000"/>
              </a:lnSpc>
            </a:pPr>
            <a:r>
              <a:rPr lang="en-US" sz="1400" b="1" dirty="0" smtClean="0"/>
              <a:t>NATO ISAF Theatre Access Control &amp; Threat Identification Capability</a:t>
            </a:r>
            <a:r>
              <a:rPr lang="en-US" sz="1400" dirty="0" smtClean="0"/>
              <a:t> (Prime, Starts 6/30/2010 Expires 6/30/2011, Value $28M, Capture - Unidentified, ManTech PM - Unidentified, ManTech Technical Lead – Unidentified, B&amp;P Est. </a:t>
            </a:r>
            <a:r>
              <a:rPr lang="en-US" sz="1400" dirty="0" smtClean="0"/>
              <a:t>$</a:t>
            </a:r>
            <a:r>
              <a:rPr lang="en-US" sz="1400" dirty="0" smtClean="0"/>
              <a:t>140</a:t>
            </a:r>
            <a:r>
              <a:rPr lang="en-US" sz="1400" dirty="0" smtClean="0"/>
              <a:t>K</a:t>
            </a:r>
            <a:r>
              <a:rPr lang="en-US" sz="1400" dirty="0" smtClean="0"/>
              <a:t>)</a:t>
            </a:r>
          </a:p>
          <a:p>
            <a:pPr marL="800100" lvl="1" indent="-342900" eaLnBrk="1" hangingPunct="1">
              <a:lnSpc>
                <a:spcPct val="80000"/>
              </a:lnSpc>
              <a:buNone/>
            </a:pPr>
            <a:endParaRPr lang="en-US" sz="1400" dirty="0" smtClean="0"/>
          </a:p>
          <a:p>
            <a:pPr marL="381000" indent="-381000" eaLnBrk="1" hangingPunct="1">
              <a:lnSpc>
                <a:spcPct val="80000"/>
              </a:lnSpc>
            </a:pPr>
            <a:r>
              <a:rPr lang="en-US" sz="1600" dirty="0" smtClean="0"/>
              <a:t>IR&amp;D</a:t>
            </a:r>
          </a:p>
          <a:p>
            <a:pPr marL="800100" lvl="1" indent="-342900" eaLnBrk="1" hangingPunct="1">
              <a:lnSpc>
                <a:spcPct val="80000"/>
              </a:lnSpc>
            </a:pPr>
            <a:r>
              <a:rPr lang="en-US" sz="1400" dirty="0" smtClean="0"/>
              <a:t>None</a:t>
            </a:r>
          </a:p>
          <a:p>
            <a:pPr marL="381000" indent="-381000" eaLnBrk="1" hangingPunct="1">
              <a:lnSpc>
                <a:spcPct val="80000"/>
              </a:lnSpc>
            </a:pPr>
            <a:endParaRPr lang="en-US" sz="1600" dirty="0" smtClean="0"/>
          </a:p>
          <a:p>
            <a:pPr marL="381000" indent="-381000" eaLnBrk="1" hangingPunct="1">
              <a:lnSpc>
                <a:spcPct val="80000"/>
              </a:lnSpc>
            </a:pPr>
            <a:r>
              <a:rPr lang="en-US" sz="1600" dirty="0" smtClean="0"/>
              <a:t>Key Hire – </a:t>
            </a:r>
          </a:p>
          <a:p>
            <a:pPr marL="800100" lvl="1" indent="-342900" eaLnBrk="1" hangingPunct="1">
              <a:lnSpc>
                <a:spcPct val="80000"/>
              </a:lnSpc>
            </a:pPr>
            <a:r>
              <a:rPr lang="en-US" sz="1400" dirty="0" smtClean="0"/>
              <a:t>Business Operations Manager for Brussels Office,Q2 </a:t>
            </a:r>
            <a:r>
              <a:rPr lang="en-US" sz="1400" dirty="0" smtClean="0"/>
              <a:t>CY10 (To be assessed prior to 3/2010)</a:t>
            </a:r>
            <a:endParaRPr lang="en-US" sz="1400" dirty="0" smtClean="0"/>
          </a:p>
          <a:p>
            <a:pPr marL="381000" indent="-381000" eaLnBrk="1" hangingPunct="1">
              <a:lnSpc>
                <a:spcPct val="80000"/>
              </a:lnSpc>
            </a:pPr>
            <a:endParaRPr lang="en-US" sz="1600" dirty="0" smtClean="0"/>
          </a:p>
          <a:p>
            <a:pPr marL="381000" indent="-381000" eaLnBrk="1" hangingPunct="1">
              <a:lnSpc>
                <a:spcPct val="80000"/>
              </a:lnSpc>
            </a:pPr>
            <a:r>
              <a:rPr lang="en-US" sz="1600" dirty="0" smtClean="0"/>
              <a:t>M&amp;A Target</a:t>
            </a:r>
          </a:p>
          <a:p>
            <a:pPr marL="800100" lvl="1" indent="-342900" eaLnBrk="1" hangingPunct="1">
              <a:lnSpc>
                <a:spcPct val="80000"/>
              </a:lnSpc>
            </a:pPr>
            <a:r>
              <a:rPr lang="en-US" sz="1400" dirty="0" smtClean="0"/>
              <a:t>EMW (Work with Corporate to assess)</a:t>
            </a:r>
            <a:endParaRPr lang="en-US" sz="1400" dirty="0" smtClean="0"/>
          </a:p>
        </p:txBody>
      </p:sp>
      <p:sp>
        <p:nvSpPr>
          <p:cNvPr id="7172" name="Rectangle 3"/>
          <p:cNvSpPr>
            <a:spLocks noGrp="1" noChangeArrowheads="1"/>
          </p:cNvSpPr>
          <p:nvPr>
            <p:ph type="title" idx="4294967295"/>
          </p:nvPr>
        </p:nvSpPr>
        <p:spPr>
          <a:xfrm>
            <a:off x="593725" y="76200"/>
            <a:ext cx="7772400" cy="381000"/>
          </a:xfrm>
          <a:noFill/>
        </p:spPr>
        <p:txBody>
          <a:bodyPr/>
          <a:lstStyle/>
          <a:p>
            <a:pPr eaLnBrk="1" hangingPunct="1">
              <a:lnSpc>
                <a:spcPct val="95000"/>
              </a:lnSpc>
            </a:pPr>
            <a:r>
              <a:rPr lang="en-US" sz="2000" dirty="0" smtClean="0"/>
              <a:t>Investments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0"/>
          <p:cNvSpPr txBox="1">
            <a:spLocks noGrp="1" noChangeArrowheads="1"/>
          </p:cNvSpPr>
          <p:nvPr/>
        </p:nvSpPr>
        <p:spPr bwMode="auto">
          <a:xfrm>
            <a:off x="3451225" y="6616700"/>
            <a:ext cx="2241550" cy="241300"/>
          </a:xfrm>
          <a:prstGeom prst="rect">
            <a:avLst/>
          </a:prstGeom>
          <a:noFill/>
          <a:ln w="9525">
            <a:noFill/>
            <a:miter lim="800000"/>
            <a:headEnd/>
            <a:tailEnd/>
          </a:ln>
        </p:spPr>
        <p:txBody>
          <a:bodyPr wrap="none" lIns="92075" tIns="46038" rIns="92075" bIns="46038" anchor="ctr"/>
          <a:lstStyle/>
          <a:p>
            <a:pPr algn="ctr" eaLnBrk="0" hangingPunct="0"/>
            <a:fld id="{DFE64C42-06AF-4065-BE21-8609EF583091}" type="slidenum">
              <a:rPr lang="en-US" sz="900" b="1">
                <a:solidFill>
                  <a:schemeClr val="bg2"/>
                </a:solidFill>
                <a:latin typeface="Times New Roman" pitchFamily="18" charset="0"/>
              </a:rPr>
              <a:pPr algn="ctr" eaLnBrk="0" hangingPunct="0"/>
              <a:t>9</a:t>
            </a:fld>
            <a:endParaRPr lang="en-US" sz="900" b="1">
              <a:solidFill>
                <a:schemeClr val="bg2"/>
              </a:solidFill>
              <a:latin typeface="Times New Roman" pitchFamily="18" charset="0"/>
            </a:endParaRPr>
          </a:p>
        </p:txBody>
      </p:sp>
      <p:sp>
        <p:nvSpPr>
          <p:cNvPr id="8195" name="Rectangle 2"/>
          <p:cNvSpPr>
            <a:spLocks noGrp="1" noChangeArrowheads="1"/>
          </p:cNvSpPr>
          <p:nvPr>
            <p:ph type="body" idx="4294967295"/>
          </p:nvPr>
        </p:nvSpPr>
        <p:spPr>
          <a:xfrm>
            <a:off x="152400" y="533400"/>
            <a:ext cx="8839200" cy="4837113"/>
          </a:xfrm>
          <a:noFill/>
        </p:spPr>
        <p:txBody>
          <a:bodyPr/>
          <a:lstStyle/>
          <a:p>
            <a:pPr marL="381000" indent="-381000" eaLnBrk="1" hangingPunct="1"/>
            <a:r>
              <a:rPr lang="en-US" sz="2000" dirty="0" smtClean="0"/>
              <a:t>No full-time BD presence at NATO</a:t>
            </a:r>
          </a:p>
          <a:p>
            <a:pPr marL="381000" indent="-381000" eaLnBrk="1" hangingPunct="1"/>
            <a:r>
              <a:rPr lang="en-US" sz="2000" dirty="0" smtClean="0"/>
              <a:t>Limited </a:t>
            </a:r>
            <a:r>
              <a:rPr lang="en-US" sz="2000" dirty="0" smtClean="0"/>
              <a:t>Corporate Knowledge/Expertise </a:t>
            </a:r>
            <a:r>
              <a:rPr lang="en-US" sz="2000" dirty="0" smtClean="0"/>
              <a:t>and responsiveness for </a:t>
            </a:r>
            <a:r>
              <a:rPr lang="en-US" sz="2000" dirty="0" smtClean="0"/>
              <a:t>International/NATO </a:t>
            </a:r>
            <a:r>
              <a:rPr lang="en-US" sz="2000" dirty="0" smtClean="0"/>
              <a:t>business</a:t>
            </a:r>
          </a:p>
          <a:p>
            <a:pPr marL="781050" lvl="1" indent="-381000" eaLnBrk="1" hangingPunct="1"/>
            <a:r>
              <a:rPr lang="en-US" sz="1600" dirty="0" smtClean="0"/>
              <a:t>Contracting</a:t>
            </a:r>
          </a:p>
          <a:p>
            <a:pPr marL="781050" lvl="1" indent="-381000" eaLnBrk="1" hangingPunct="1"/>
            <a:r>
              <a:rPr lang="en-US" sz="1600" dirty="0" smtClean="0"/>
              <a:t>Human Resources</a:t>
            </a:r>
          </a:p>
          <a:p>
            <a:pPr marL="781050" lvl="1" indent="-381000" eaLnBrk="1" hangingPunct="1"/>
            <a:r>
              <a:rPr lang="en-US" sz="1600" dirty="0" smtClean="0"/>
              <a:t>Pricing</a:t>
            </a:r>
          </a:p>
          <a:p>
            <a:pPr marL="781050" lvl="1" indent="-381000" eaLnBrk="1" hangingPunct="1"/>
            <a:r>
              <a:rPr lang="en-US" sz="1600" dirty="0" smtClean="0"/>
              <a:t>Capture/Proposal Resources</a:t>
            </a:r>
            <a:endParaRPr lang="en-US" sz="1600" dirty="0" smtClean="0"/>
          </a:p>
          <a:p>
            <a:pPr marL="381000" indent="-381000" eaLnBrk="1" hangingPunct="1"/>
            <a:r>
              <a:rPr lang="en-US" sz="2000" dirty="0" smtClean="0"/>
              <a:t>Part-Time Office Management/Support</a:t>
            </a:r>
            <a:r>
              <a:rPr lang="en-US" sz="2000" dirty="0" smtClean="0"/>
              <a:t> </a:t>
            </a:r>
            <a:r>
              <a:rPr lang="en-US" sz="2000" dirty="0" smtClean="0"/>
              <a:t>in </a:t>
            </a:r>
            <a:r>
              <a:rPr lang="en-US" sz="2000" dirty="0" smtClean="0"/>
              <a:t>Brussels</a:t>
            </a:r>
            <a:endParaRPr lang="en-US" sz="2000" dirty="0" smtClean="0"/>
          </a:p>
          <a:p>
            <a:pPr marL="381000" indent="-381000" eaLnBrk="1" hangingPunct="1"/>
            <a:r>
              <a:rPr lang="en-US" sz="2000" dirty="0" smtClean="0"/>
              <a:t>Evolving from strictly head-hunting to fill task orders to providing enterprise solutions in our core business areas; e.g. C4ISR, Logistics, Training, Cyber/IA</a:t>
            </a:r>
          </a:p>
          <a:p>
            <a:pPr marL="381000" indent="-381000" eaLnBrk="1" hangingPunct="1"/>
            <a:r>
              <a:rPr lang="en-US" sz="2000" dirty="0" smtClean="0"/>
              <a:t>Because NATO </a:t>
            </a:r>
            <a:r>
              <a:rPr lang="en-US" sz="2000" dirty="0" smtClean="0"/>
              <a:t>only became a major focus area for ManTech in </a:t>
            </a:r>
            <a:r>
              <a:rPr lang="en-US" sz="2000" dirty="0" smtClean="0"/>
              <a:t>2009, the ManTech team is evolving</a:t>
            </a:r>
            <a:endParaRPr lang="en-US" sz="2000" dirty="0" smtClean="0"/>
          </a:p>
          <a:p>
            <a:pPr marL="381000" indent="-381000" eaLnBrk="1" hangingPunct="1"/>
            <a:r>
              <a:rPr lang="en-US" sz="2000" dirty="0" smtClean="0"/>
              <a:t>Financial </a:t>
            </a:r>
            <a:r>
              <a:rPr lang="en-US" sz="2000" dirty="0" smtClean="0"/>
              <a:t>implications of international business; payroll, VAT, social contributions, foreign currency fluctuation.</a:t>
            </a:r>
          </a:p>
          <a:p>
            <a:pPr marL="381000" indent="-381000" eaLnBrk="1" hangingPunct="1"/>
            <a:r>
              <a:rPr lang="en-US" sz="2000" dirty="0" smtClean="0"/>
              <a:t>ManTech </a:t>
            </a:r>
            <a:r>
              <a:rPr lang="en-US" sz="2000" dirty="0" smtClean="0"/>
              <a:t>does not have recognition </a:t>
            </a:r>
            <a:r>
              <a:rPr lang="en-US" sz="2000" dirty="0" smtClean="0"/>
              <a:t>within NATO as </a:t>
            </a:r>
            <a:r>
              <a:rPr lang="en-US" sz="2000" dirty="0" smtClean="0"/>
              <a:t>a major service </a:t>
            </a:r>
            <a:r>
              <a:rPr lang="en-US" sz="2000" dirty="0" smtClean="0"/>
              <a:t>provider</a:t>
            </a:r>
            <a:endParaRPr lang="en-US" sz="2000" dirty="0" smtClean="0"/>
          </a:p>
          <a:p>
            <a:pPr marL="381000" indent="-381000" eaLnBrk="1" hangingPunct="1"/>
            <a:endParaRPr lang="en-US" sz="2000" dirty="0" smtClean="0"/>
          </a:p>
        </p:txBody>
      </p:sp>
      <p:sp>
        <p:nvSpPr>
          <p:cNvPr id="8196" name="Rectangle 3"/>
          <p:cNvSpPr>
            <a:spLocks noGrp="1" noChangeArrowheads="1"/>
          </p:cNvSpPr>
          <p:nvPr>
            <p:ph type="title" idx="4294967295"/>
          </p:nvPr>
        </p:nvSpPr>
        <p:spPr>
          <a:xfrm>
            <a:off x="593725" y="76200"/>
            <a:ext cx="7772400" cy="381000"/>
          </a:xfrm>
          <a:noFill/>
        </p:spPr>
        <p:txBody>
          <a:bodyPr/>
          <a:lstStyle/>
          <a:p>
            <a:pPr eaLnBrk="1" hangingPunct="1">
              <a:lnSpc>
                <a:spcPct val="95000"/>
              </a:lnSpc>
            </a:pPr>
            <a:r>
              <a:rPr lang="en-US" sz="2000" dirty="0" smtClean="0"/>
              <a:t>Issues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1315</Words>
  <PresentationFormat>On-screen Show (4:3)</PresentationFormat>
  <Paragraphs>164</Paragraphs>
  <Slides>11</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LinksUpToDate>false</LinksUpToDate>
  <SharedDoc>false</SharedDoc>
  <HyperlinksChanged>false</HyperlinksChanged>
</Properties>
</file>